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58" r:id="rId3"/>
    <p:sldId id="259" r:id="rId4"/>
    <p:sldId id="260" r:id="rId5"/>
    <p:sldId id="261" r:id="rId6"/>
    <p:sldId id="262" r:id="rId7"/>
    <p:sldId id="263" r:id="rId8"/>
    <p:sldId id="296" r:id="rId9"/>
    <p:sldId id="297" r:id="rId10"/>
    <p:sldId id="298" r:id="rId11"/>
    <p:sldId id="299" r:id="rId12"/>
    <p:sldId id="311" r:id="rId13"/>
    <p:sldId id="264" r:id="rId14"/>
    <p:sldId id="300" r:id="rId15"/>
    <p:sldId id="301" r:id="rId16"/>
    <p:sldId id="265" r:id="rId17"/>
    <p:sldId id="266" r:id="rId18"/>
    <p:sldId id="267" r:id="rId19"/>
    <p:sldId id="303" r:id="rId20"/>
    <p:sldId id="304" r:id="rId21"/>
    <p:sldId id="1952" r:id="rId22"/>
    <p:sldId id="1953" r:id="rId23"/>
    <p:sldId id="1948" r:id="rId24"/>
    <p:sldId id="1949" r:id="rId25"/>
    <p:sldId id="5243532" r:id="rId26"/>
    <p:sldId id="5243533" r:id="rId27"/>
    <p:sldId id="5243534" r:id="rId28"/>
    <p:sldId id="5243535" r:id="rId29"/>
    <p:sldId id="305" r:id="rId30"/>
    <p:sldId id="1970" r:id="rId31"/>
    <p:sldId id="5243487" r:id="rId32"/>
    <p:sldId id="307" r:id="rId33"/>
    <p:sldId id="309" r:id="rId34"/>
    <p:sldId id="310" r:id="rId35"/>
    <p:sldId id="5243536" r:id="rId36"/>
    <p:sldId id="269" r:id="rId37"/>
    <p:sldId id="270" r:id="rId38"/>
    <p:sldId id="272" r:id="rId39"/>
    <p:sldId id="273" r:id="rId40"/>
    <p:sldId id="271" r:id="rId41"/>
    <p:sldId id="274" r:id="rId42"/>
    <p:sldId id="275" r:id="rId43"/>
    <p:sldId id="276" r:id="rId44"/>
    <p:sldId id="277" r:id="rId45"/>
    <p:sldId id="278" r:id="rId46"/>
    <p:sldId id="279" r:id="rId47"/>
    <p:sldId id="280" r:id="rId48"/>
    <p:sldId id="281" r:id="rId49"/>
    <p:sldId id="282" r:id="rId50"/>
    <p:sldId id="283" r:id="rId51"/>
    <p:sldId id="284" r:id="rId52"/>
    <p:sldId id="302" r:id="rId53"/>
    <p:sldId id="285" r:id="rId54"/>
    <p:sldId id="289" r:id="rId55"/>
    <p:sldId id="290" r:id="rId56"/>
    <p:sldId id="291" r:id="rId57"/>
    <p:sldId id="292" r:id="rId58"/>
    <p:sldId id="293" r:id="rId59"/>
    <p:sldId id="294" r:id="rId60"/>
    <p:sldId id="29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6" autoAdjust="0"/>
    <p:restoredTop sz="94660"/>
  </p:normalViewPr>
  <p:slideViewPr>
    <p:cSldViewPr snapToGrid="0">
      <p:cViewPr varScale="1">
        <p:scale>
          <a:sx n="125" d="100"/>
          <a:sy n="125" d="100"/>
        </p:scale>
        <p:origin x="17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936E1-CF20-4846-8455-D4A51B8E812E}" type="datetimeFigureOut">
              <a:rPr lang="zh-CN" altLang="en-US" smtClean="0"/>
              <a:t>2025/6/26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4C4AC-A28C-4841-8634-23DFBDA6265B}" type="slidenum">
              <a:rPr lang="zh-CN" altLang="en-US" smtClean="0"/>
              <a:t>‹#›</a:t>
            </a:fld>
            <a:endParaRPr lang="zh-CN" altLang="en-US"/>
          </a:p>
        </p:txBody>
      </p:sp>
    </p:spTree>
    <p:extLst>
      <p:ext uri="{BB962C8B-B14F-4D97-AF65-F5344CB8AC3E}">
        <p14:creationId xmlns:p14="http://schemas.microsoft.com/office/powerpoint/2010/main" val="2711609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B0327-AB39-40AE-A59C-B4C097C29917}" type="slidenum">
              <a:rPr lang="en-US" smtClean="0"/>
              <a:t>21</a:t>
            </a:fld>
            <a:endParaRPr lang="en-US"/>
          </a:p>
        </p:txBody>
      </p:sp>
    </p:spTree>
    <p:extLst>
      <p:ext uri="{BB962C8B-B14F-4D97-AF65-F5344CB8AC3E}">
        <p14:creationId xmlns:p14="http://schemas.microsoft.com/office/powerpoint/2010/main" val="2227803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B0327-AB39-40AE-A59C-B4C097C29917}" type="slidenum">
              <a:rPr lang="en-US" smtClean="0"/>
              <a:t>31</a:t>
            </a:fld>
            <a:endParaRPr lang="en-US"/>
          </a:p>
        </p:txBody>
      </p:sp>
    </p:spTree>
    <p:extLst>
      <p:ext uri="{BB962C8B-B14F-4D97-AF65-F5344CB8AC3E}">
        <p14:creationId xmlns:p14="http://schemas.microsoft.com/office/powerpoint/2010/main" val="363696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B0327-AB39-40AE-A59C-B4C097C29917}" type="slidenum">
              <a:rPr lang="en-US" smtClean="0"/>
              <a:t>22</a:t>
            </a:fld>
            <a:endParaRPr lang="en-US"/>
          </a:p>
        </p:txBody>
      </p:sp>
    </p:spTree>
    <p:extLst>
      <p:ext uri="{BB962C8B-B14F-4D97-AF65-F5344CB8AC3E}">
        <p14:creationId xmlns:p14="http://schemas.microsoft.com/office/powerpoint/2010/main" val="1747299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B0327-AB39-40AE-A59C-B4C097C29917}" type="slidenum">
              <a:rPr lang="en-US" smtClean="0"/>
              <a:t>23</a:t>
            </a:fld>
            <a:endParaRPr lang="en-US"/>
          </a:p>
        </p:txBody>
      </p:sp>
    </p:spTree>
    <p:extLst>
      <p:ext uri="{BB962C8B-B14F-4D97-AF65-F5344CB8AC3E}">
        <p14:creationId xmlns:p14="http://schemas.microsoft.com/office/powerpoint/2010/main" val="123972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B0327-AB39-40AE-A59C-B4C097C29917}" type="slidenum">
              <a:rPr lang="en-US" smtClean="0"/>
              <a:t>24</a:t>
            </a:fld>
            <a:endParaRPr lang="en-US"/>
          </a:p>
        </p:txBody>
      </p:sp>
    </p:spTree>
    <p:extLst>
      <p:ext uri="{BB962C8B-B14F-4D97-AF65-F5344CB8AC3E}">
        <p14:creationId xmlns:p14="http://schemas.microsoft.com/office/powerpoint/2010/main" val="72310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p.weixin.qq.com/s?__biz=MzI3MTA0MTk1MA==&amp;mid=2652306429&amp;idx=2&amp;sn=6fbea432918295f5ace2b54459943b2e&amp;chksm=f1258f0cc652061af035a63b3b2d51801d7ff6cce7a269900d9d66d391d0196b708271e9aa6f&amp;mpshare=1&amp;scene=2&amp;srcid=0320Yc3hFYpZvzkQgoRqtfXm&amp;sharer_sharetime=1679299290512&amp;sharer_shareid=6d8b27e13136c004d754bce874f3c97f#rd</a:t>
            </a:r>
            <a:endParaRPr lang="en-US" dirty="0"/>
          </a:p>
        </p:txBody>
      </p:sp>
      <p:sp>
        <p:nvSpPr>
          <p:cNvPr id="4" name="Slide Number Placeholder 3"/>
          <p:cNvSpPr>
            <a:spLocks noGrp="1"/>
          </p:cNvSpPr>
          <p:nvPr>
            <p:ph type="sldNum" sz="quarter" idx="5"/>
          </p:nvPr>
        </p:nvSpPr>
        <p:spPr/>
        <p:txBody>
          <a:bodyPr/>
          <a:lstStyle/>
          <a:p>
            <a:fld id="{A2DB0327-AB39-40AE-A59C-B4C097C29917}" type="slidenum">
              <a:rPr lang="en-US" smtClean="0"/>
              <a:t>25</a:t>
            </a:fld>
            <a:endParaRPr lang="en-US"/>
          </a:p>
        </p:txBody>
      </p:sp>
    </p:spTree>
    <p:extLst>
      <p:ext uri="{BB962C8B-B14F-4D97-AF65-F5344CB8AC3E}">
        <p14:creationId xmlns:p14="http://schemas.microsoft.com/office/powerpoint/2010/main" val="230749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p.weixin.qq.com/s?__biz=MzI3MTA0MTk1MA==&amp;mid=2652306429&amp;idx=2&amp;sn=6fbea432918295f5ace2b54459943b2e&amp;chksm=f1258f0cc652061af035a63b3b2d51801d7ff6cce7a269900d9d66d391d0196b708271e9aa6f&amp;mpshare=1&amp;scene=2&amp;srcid=0320Yc3hFYpZvzkQgoRqtfXm&amp;sharer_sharetime=1679299290512&amp;sharer_shareid=6d8b27e13136c004d754bce874f3c97f#rd</a:t>
            </a:r>
          </a:p>
        </p:txBody>
      </p:sp>
      <p:sp>
        <p:nvSpPr>
          <p:cNvPr id="4" name="Slide Number Placeholder 3"/>
          <p:cNvSpPr>
            <a:spLocks noGrp="1"/>
          </p:cNvSpPr>
          <p:nvPr>
            <p:ph type="sldNum" sz="quarter" idx="5"/>
          </p:nvPr>
        </p:nvSpPr>
        <p:spPr/>
        <p:txBody>
          <a:bodyPr/>
          <a:lstStyle/>
          <a:p>
            <a:fld id="{A2DB0327-AB39-40AE-A59C-B4C097C29917}" type="slidenum">
              <a:rPr lang="en-US" smtClean="0"/>
              <a:t>26</a:t>
            </a:fld>
            <a:endParaRPr lang="en-US"/>
          </a:p>
        </p:txBody>
      </p:sp>
    </p:spTree>
    <p:extLst>
      <p:ext uri="{BB962C8B-B14F-4D97-AF65-F5344CB8AC3E}">
        <p14:creationId xmlns:p14="http://schemas.microsoft.com/office/powerpoint/2010/main" val="197151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p.weixin.qq.com/s?__biz=MzI3MTA0MTk1MA==&amp;mid=2652306429&amp;idx=2&amp;sn=6fbea432918295f5ace2b54459943b2e&amp;chksm=f1258f0cc652061af035a63b3b2d51801d7ff6cce7a269900d9d66d391d0196b708271e9aa6f&amp;mpshare=1&amp;scene=2&amp;srcid=0320Yc3hFYpZvzkQgoRqtfXm&amp;sharer_sharetime=1679299290512&amp;sharer_shareid=6d8b27e13136c004d754bce874f3c97f#rd</a:t>
            </a:r>
          </a:p>
        </p:txBody>
      </p:sp>
      <p:sp>
        <p:nvSpPr>
          <p:cNvPr id="4" name="Slide Number Placeholder 3"/>
          <p:cNvSpPr>
            <a:spLocks noGrp="1"/>
          </p:cNvSpPr>
          <p:nvPr>
            <p:ph type="sldNum" sz="quarter" idx="5"/>
          </p:nvPr>
        </p:nvSpPr>
        <p:spPr/>
        <p:txBody>
          <a:bodyPr/>
          <a:lstStyle/>
          <a:p>
            <a:fld id="{A2DB0327-AB39-40AE-A59C-B4C097C29917}" type="slidenum">
              <a:rPr lang="en-US" smtClean="0"/>
              <a:t>27</a:t>
            </a:fld>
            <a:endParaRPr lang="en-US"/>
          </a:p>
        </p:txBody>
      </p:sp>
    </p:spTree>
    <p:extLst>
      <p:ext uri="{BB962C8B-B14F-4D97-AF65-F5344CB8AC3E}">
        <p14:creationId xmlns:p14="http://schemas.microsoft.com/office/powerpoint/2010/main" val="897829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p.weixin.qq.com/s?__biz=MzI3MTA0MTk1MA==&amp;mid=2652306429&amp;idx=2&amp;sn=6fbea432918295f5ace2b54459943b2e&amp;chksm=f1258f0cc652061af035a63b3b2d51801d7ff6cce7a269900d9d66d391d0196b708271e9aa6f&amp;mpshare=1&amp;scene=2&amp;srcid=0320Yc3hFYpZvzkQgoRqtfXm&amp;sharer_sharetime=1679299290512&amp;sharer_shareid=6d8b27e13136c004d754bce874f3c97f#rd</a:t>
            </a:r>
            <a:endParaRPr lang="en-US" dirty="0"/>
          </a:p>
        </p:txBody>
      </p:sp>
      <p:sp>
        <p:nvSpPr>
          <p:cNvPr id="4" name="Slide Number Placeholder 3"/>
          <p:cNvSpPr>
            <a:spLocks noGrp="1"/>
          </p:cNvSpPr>
          <p:nvPr>
            <p:ph type="sldNum" sz="quarter" idx="5"/>
          </p:nvPr>
        </p:nvSpPr>
        <p:spPr/>
        <p:txBody>
          <a:bodyPr/>
          <a:lstStyle/>
          <a:p>
            <a:fld id="{A2DB0327-AB39-40AE-A59C-B4C097C29917}" type="slidenum">
              <a:rPr lang="en-US" smtClean="0"/>
              <a:t>28</a:t>
            </a:fld>
            <a:endParaRPr lang="en-US"/>
          </a:p>
        </p:txBody>
      </p:sp>
    </p:spTree>
    <p:extLst>
      <p:ext uri="{BB962C8B-B14F-4D97-AF65-F5344CB8AC3E}">
        <p14:creationId xmlns:p14="http://schemas.microsoft.com/office/powerpoint/2010/main" val="154024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B0327-AB39-40AE-A59C-B4C097C29917}" type="slidenum">
              <a:rPr lang="en-US" smtClean="0"/>
              <a:t>30</a:t>
            </a:fld>
            <a:endParaRPr lang="en-US"/>
          </a:p>
        </p:txBody>
      </p:sp>
    </p:spTree>
    <p:extLst>
      <p:ext uri="{BB962C8B-B14F-4D97-AF65-F5344CB8AC3E}">
        <p14:creationId xmlns:p14="http://schemas.microsoft.com/office/powerpoint/2010/main" val="39966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a:p>
        </p:txBody>
      </p:sp>
      <p:sp>
        <p:nvSpPr>
          <p:cNvPr id="4" name="日期占位符 3"/>
          <p:cNvSpPr>
            <a:spLocks noGrp="1"/>
          </p:cNvSpPr>
          <p:nvPr>
            <p:ph type="dt" sz="half" idx="10"/>
          </p:nvPr>
        </p:nvSpPr>
        <p:spPr/>
        <p:txBody>
          <a:bodyPr/>
          <a:lstStyle/>
          <a:p>
            <a:fld id="{B573C073-7D63-468D-AED9-01672F8D7ADB}" type="datetimeFigureOut">
              <a:rPr lang="en-US" smtClean="0"/>
              <a:t>6/26/2025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377615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B573C073-7D63-468D-AED9-01672F8D7ADB}" type="datetimeFigureOut">
              <a:rPr lang="en-US" smtClean="0"/>
              <a:t>6/26/2025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3065352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B573C073-7D63-468D-AED9-01672F8D7ADB}" type="datetimeFigureOut">
              <a:rPr lang="en-US" smtClean="0"/>
              <a:t>6/26/2025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1937710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82499" y="6269368"/>
            <a:ext cx="1040780" cy="383108"/>
          </a:xfrm>
        </p:spPr>
        <p:txBody>
          <a:bodyPr/>
          <a:lstStyle>
            <a:lvl1pPr>
              <a:defRPr/>
            </a:lvl1pPr>
          </a:lstStyle>
          <a:p>
            <a:fld id="{05B4A48C-9F78-4E5E-B0B0-615D227F6B14}" type="slidenum">
              <a:rPr lang="zh-CN" altLang="en-US" smtClean="0"/>
              <a:pPr/>
              <a:t>‹#›</a:t>
            </a:fld>
            <a:endParaRPr lang="zh-CN" altLang="en-US" dirty="0"/>
          </a:p>
        </p:txBody>
      </p:sp>
      <p:cxnSp>
        <p:nvCxnSpPr>
          <p:cNvPr id="9" name="直线连接符 8">
            <a:extLst>
              <a:ext uri="{FF2B5EF4-FFF2-40B4-BE49-F238E27FC236}">
                <a16:creationId xmlns:a16="http://schemas.microsoft.com/office/drawing/2014/main" id="{7EACCDB5-A861-154E-9E84-689BC0F08B94}"/>
              </a:ext>
            </a:extLst>
          </p:cNvPr>
          <p:cNvCxnSpPr>
            <a:cxnSpLocks/>
          </p:cNvCxnSpPr>
          <p:nvPr userDrawn="1"/>
        </p:nvCxnSpPr>
        <p:spPr>
          <a:xfrm>
            <a:off x="7776117" y="6652476"/>
            <a:ext cx="4415883" cy="0"/>
          </a:xfrm>
          <a:prstGeom prst="line">
            <a:avLst/>
          </a:prstGeom>
          <a:ln w="76200" cap="flat" cmpd="thinThick" algn="ctr">
            <a:solidFill>
              <a:srgbClr val="DD243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 name="直线连接符 3">
            <a:extLst>
              <a:ext uri="{FF2B5EF4-FFF2-40B4-BE49-F238E27FC236}">
                <a16:creationId xmlns:a16="http://schemas.microsoft.com/office/drawing/2014/main" id="{4B18E8F7-D9D9-644F-BF44-39E03CB204BC}"/>
              </a:ext>
            </a:extLst>
          </p:cNvPr>
          <p:cNvCxnSpPr>
            <a:cxnSpLocks/>
          </p:cNvCxnSpPr>
          <p:nvPr userDrawn="1"/>
        </p:nvCxnSpPr>
        <p:spPr>
          <a:xfrm>
            <a:off x="0" y="764704"/>
            <a:ext cx="12192000" cy="0"/>
          </a:xfrm>
          <a:prstGeom prst="line">
            <a:avLst/>
          </a:prstGeom>
          <a:ln w="28575">
            <a:solidFill>
              <a:srgbClr val="DD243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C572D297-749E-C54C-9142-9BB569883F8D}"/>
              </a:ext>
            </a:extLst>
          </p:cNvPr>
          <p:cNvCxnSpPr>
            <a:cxnSpLocks/>
          </p:cNvCxnSpPr>
          <p:nvPr userDrawn="1"/>
        </p:nvCxnSpPr>
        <p:spPr>
          <a:xfrm>
            <a:off x="639337" y="-22302"/>
            <a:ext cx="0" cy="1170876"/>
          </a:xfrm>
          <a:prstGeom prst="line">
            <a:avLst/>
          </a:prstGeom>
          <a:ln w="28575">
            <a:solidFill>
              <a:srgbClr val="DD243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239349" y="245792"/>
            <a:ext cx="1241776" cy="837269"/>
            <a:chOff x="6971094" y="-379553"/>
            <a:chExt cx="3292982" cy="2960397"/>
          </a:xfrm>
        </p:grpSpPr>
        <p:sp>
          <p:nvSpPr>
            <p:cNvPr id="15" name="Freeform 3297"/>
            <p:cNvSpPr/>
            <p:nvPr userDrawn="1"/>
          </p:nvSpPr>
          <p:spPr bwMode="auto">
            <a:xfrm>
              <a:off x="6971094" y="-379553"/>
              <a:ext cx="2958568" cy="2960397"/>
            </a:xfrm>
            <a:custGeom>
              <a:avLst/>
              <a:gdLst>
                <a:gd name="T0" fmla="*/ 1619 w 3239"/>
                <a:gd name="T1" fmla="*/ 3241 h 3241"/>
                <a:gd name="T2" fmla="*/ 0 w 3239"/>
                <a:gd name="T3" fmla="*/ 1620 h 3241"/>
                <a:gd name="T4" fmla="*/ 1619 w 3239"/>
                <a:gd name="T5" fmla="*/ 0 h 3241"/>
                <a:gd name="T6" fmla="*/ 3239 w 3239"/>
                <a:gd name="T7" fmla="*/ 1620 h 3241"/>
                <a:gd name="T8" fmla="*/ 1619 w 3239"/>
                <a:gd name="T9" fmla="*/ 3241 h 3241"/>
              </a:gdLst>
              <a:ahLst/>
              <a:cxnLst>
                <a:cxn ang="0">
                  <a:pos x="T0" y="T1"/>
                </a:cxn>
                <a:cxn ang="0">
                  <a:pos x="T2" y="T3"/>
                </a:cxn>
                <a:cxn ang="0">
                  <a:pos x="T4" y="T5"/>
                </a:cxn>
                <a:cxn ang="0">
                  <a:pos x="T6" y="T7"/>
                </a:cxn>
                <a:cxn ang="0">
                  <a:pos x="T8" y="T9"/>
                </a:cxn>
              </a:cxnLst>
              <a:rect l="0" t="0" r="r" b="b"/>
              <a:pathLst>
                <a:path w="3239" h="3241">
                  <a:moveTo>
                    <a:pt x="1619" y="3241"/>
                  </a:moveTo>
                  <a:lnTo>
                    <a:pt x="0" y="1620"/>
                  </a:lnTo>
                  <a:lnTo>
                    <a:pt x="1619" y="0"/>
                  </a:lnTo>
                  <a:lnTo>
                    <a:pt x="3239" y="1620"/>
                  </a:lnTo>
                  <a:lnTo>
                    <a:pt x="1619" y="3241"/>
                  </a:lnTo>
                  <a:close/>
                </a:path>
              </a:pathLst>
            </a:custGeom>
            <a:solidFill>
              <a:srgbClr val="DD2431"/>
            </a:solidFill>
            <a:ln>
              <a:noFill/>
            </a:ln>
            <a:effectLst/>
          </p:spPr>
          <p:txBody>
            <a:bodyPr vert="horz" wrap="square" lIns="91440" tIns="45720" rIns="91440" bIns="45720" numCol="1" anchor="t" anchorCtr="0" compatLnSpc="1"/>
            <a:lstStyle/>
            <a:p>
              <a:endParaRPr lang="zh-CN" altLang="en-US" sz="1800"/>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87" t="445" r="10012" b="-445"/>
            <a:stretch>
              <a:fillRect/>
            </a:stretch>
          </p:blipFill>
          <p:spPr>
            <a:xfrm>
              <a:off x="7571405" y="-274413"/>
              <a:ext cx="2692671" cy="2692671"/>
            </a:xfrm>
            <a:prstGeom prst="diamond">
              <a:avLst/>
            </a:prstGeom>
          </p:spPr>
        </p:pic>
      </p:grpSp>
      <p:grpSp>
        <p:nvGrpSpPr>
          <p:cNvPr id="18" name="组合 17"/>
          <p:cNvGrpSpPr/>
          <p:nvPr userDrawn="1"/>
        </p:nvGrpSpPr>
        <p:grpSpPr>
          <a:xfrm>
            <a:off x="7536160" y="5953563"/>
            <a:ext cx="5088565" cy="631610"/>
            <a:chOff x="5580112" y="5939465"/>
            <a:chExt cx="3816424" cy="631610"/>
          </a:xfrm>
        </p:grpSpPr>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80112" y="5939465"/>
              <a:ext cx="778526" cy="631610"/>
            </a:xfrm>
            <a:prstGeom prst="rect">
              <a:avLst/>
            </a:prstGeom>
          </p:spPr>
        </p:pic>
        <p:sp>
          <p:nvSpPr>
            <p:cNvPr id="7" name="文本框 6"/>
            <p:cNvSpPr txBox="1"/>
            <p:nvPr userDrawn="1"/>
          </p:nvSpPr>
          <p:spPr>
            <a:xfrm>
              <a:off x="5943553" y="6015030"/>
              <a:ext cx="3348320" cy="338554"/>
            </a:xfrm>
            <a:prstGeom prst="rect">
              <a:avLst/>
            </a:prstGeom>
            <a:noFill/>
          </p:spPr>
          <p:txBody>
            <a:bodyPr wrap="square" rtlCol="0">
              <a:spAutoFit/>
            </a:bodyPr>
            <a:lstStyle/>
            <a:p>
              <a:pPr algn="ctr"/>
              <a:r>
                <a:rPr lang="zh-CN" altLang="en-US" sz="1600" b="1" kern="800" spc="-250" baseline="0" dirty="0">
                  <a:solidFill>
                    <a:srgbClr val="3252A3"/>
                  </a:solidFill>
                  <a:latin typeface="方正姚体" panose="02010601030101010101" pitchFamily="2" charset="-122"/>
                  <a:ea typeface="方正姚体" panose="02010601030101010101" pitchFamily="2" charset="-122"/>
                </a:rPr>
                <a:t>华中科技大学人工智能与自动化学院</a:t>
              </a:r>
            </a:p>
          </p:txBody>
        </p:sp>
        <p:sp>
          <p:nvSpPr>
            <p:cNvPr id="17" name="文本框 16"/>
            <p:cNvSpPr txBox="1"/>
            <p:nvPr userDrawn="1"/>
          </p:nvSpPr>
          <p:spPr>
            <a:xfrm>
              <a:off x="6156176" y="6297776"/>
              <a:ext cx="3240360" cy="246221"/>
            </a:xfrm>
            <a:prstGeom prst="rect">
              <a:avLst/>
            </a:prstGeom>
            <a:noFill/>
          </p:spPr>
          <p:txBody>
            <a:bodyPr wrap="square" rtlCol="0">
              <a:spAutoFit/>
            </a:bodyPr>
            <a:lstStyle/>
            <a:p>
              <a:r>
                <a:rPr lang="en-US" altLang="zh-CN" sz="1000" dirty="0">
                  <a:solidFill>
                    <a:srgbClr val="3252A3"/>
                  </a:solidFill>
                </a:rPr>
                <a:t>School</a:t>
              </a:r>
              <a:r>
                <a:rPr lang="en-US" altLang="zh-CN" sz="1000" baseline="0" dirty="0">
                  <a:solidFill>
                    <a:srgbClr val="3252A3"/>
                  </a:solidFill>
                </a:rPr>
                <a:t> of Artificial Intelligence and Automation, HUST</a:t>
              </a:r>
              <a:endParaRPr lang="zh-CN" altLang="en-US" sz="1000" dirty="0">
                <a:solidFill>
                  <a:srgbClr val="3252A3"/>
                </a:solidFill>
              </a:endParaRPr>
            </a:p>
          </p:txBody>
        </p:sp>
      </p:grpSp>
    </p:spTree>
    <p:extLst>
      <p:ext uri="{BB962C8B-B14F-4D97-AF65-F5344CB8AC3E}">
        <p14:creationId xmlns:p14="http://schemas.microsoft.com/office/powerpoint/2010/main" val="197878590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通用内容">
    <p:spTree>
      <p:nvGrpSpPr>
        <p:cNvPr id="1" name=""/>
        <p:cNvGrpSpPr/>
        <p:nvPr/>
      </p:nvGrpSpPr>
      <p:grpSpPr>
        <a:xfrm>
          <a:off x="0" y="0"/>
          <a:ext cx="0" cy="0"/>
          <a:chOff x="0" y="0"/>
          <a:chExt cx="0" cy="0"/>
        </a:xfrm>
      </p:grpSpPr>
      <p:sp>
        <p:nvSpPr>
          <p:cNvPr id="2" name="Title 1"/>
          <p:cNvSpPr>
            <a:spLocks noGrp="1"/>
          </p:cNvSpPr>
          <p:nvPr>
            <p:ph type="title"/>
          </p:nvPr>
        </p:nvSpPr>
        <p:spPr>
          <a:xfrm>
            <a:off x="0" y="42864"/>
            <a:ext cx="12192000" cy="777874"/>
          </a:xfrm>
          <a:prstGeom prst="rect">
            <a:avLst/>
          </a:prstGeom>
        </p:spPr>
        <p:txBody>
          <a:bodyPr>
            <a:normAutofit/>
          </a:bodyPr>
          <a:lstStyle>
            <a:lvl1pPr algn="ctr" rtl="0" eaLnBrk="0" fontAlgn="base" hangingPunct="0">
              <a:spcBef>
                <a:spcPct val="0"/>
              </a:spcBef>
              <a:spcAft>
                <a:spcPct val="0"/>
              </a:spcAft>
              <a:defRPr lang="en-US" sz="3600" b="1" kern="1200" baseline="0" dirty="0">
                <a:solidFill>
                  <a:srgbClr val="002657"/>
                </a:solidFill>
                <a:latin typeface="Microsoft YaHei" panose="020B0503020204020204" pitchFamily="34" charset="-122"/>
                <a:ea typeface="Microsoft YaHei" panose="020B0503020204020204" pitchFamily="34" charset="-122"/>
                <a:cs typeface="+mj-cs"/>
              </a:defRPr>
            </a:lvl1pPr>
          </a:lstStyle>
          <a:p>
            <a:r>
              <a:rPr lang="zh-CN" altLang="en-US" dirty="0"/>
              <a:t>单击此处编辑母版标题样式</a:t>
            </a:r>
            <a:endParaRPr lang="en-US" dirty="0"/>
          </a:p>
        </p:txBody>
      </p:sp>
      <p:sp>
        <p:nvSpPr>
          <p:cNvPr id="5" name="文本框 4">
            <a:extLst>
              <a:ext uri="{FF2B5EF4-FFF2-40B4-BE49-F238E27FC236}">
                <a16:creationId xmlns:a16="http://schemas.microsoft.com/office/drawing/2014/main" id="{CE86C938-5DAE-3D43-9373-AD6666ED0EA6}"/>
              </a:ext>
            </a:extLst>
          </p:cNvPr>
          <p:cNvSpPr txBox="1"/>
          <p:nvPr userDrawn="1"/>
        </p:nvSpPr>
        <p:spPr bwMode="auto">
          <a:xfrm>
            <a:off x="1193533" y="1280160"/>
            <a:ext cx="10189945" cy="369332"/>
          </a:xfrm>
          <a:prstGeom prst="rect">
            <a:avLst/>
          </a:prstGeom>
          <a:noFill/>
          <a:ln w="9525">
            <a:noFill/>
            <a:prstDash val="dash"/>
            <a:miter lim="800000"/>
          </a:ln>
        </p:spPr>
        <p:txBody>
          <a:bodyPr wrap="square" rtlCol="0">
            <a:spAutoFit/>
          </a:bodyPr>
          <a:lstStyle/>
          <a:p>
            <a:pPr algn="l"/>
            <a:r>
              <a:rPr kumimoji="1" lang="zh-CN" altLang="en-US" sz="1800" dirty="0">
                <a:solidFill>
                  <a:schemeClr val="tx1"/>
                </a:solidFill>
                <a:latin typeface="微软雅黑" panose="020B0503020204020204" pitchFamily="34" charset="-122"/>
                <a:ea typeface="微软雅黑" panose="020B0503020204020204" pitchFamily="34" charset="-122"/>
              </a:rPr>
              <a:t> </a:t>
            </a:r>
          </a:p>
        </p:txBody>
      </p:sp>
      <p:pic>
        <p:nvPicPr>
          <p:cNvPr id="4" name="Picture 3">
            <a:extLst>
              <a:ext uri="{FF2B5EF4-FFF2-40B4-BE49-F238E27FC236}">
                <a16:creationId xmlns:a16="http://schemas.microsoft.com/office/drawing/2014/main" id="{C3431D36-8938-448C-B602-E9108C7FC2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198" b="10748"/>
          <a:stretch/>
        </p:blipFill>
        <p:spPr>
          <a:xfrm>
            <a:off x="0" y="6438272"/>
            <a:ext cx="2995127" cy="419727"/>
          </a:xfrm>
          <a:prstGeom prst="rect">
            <a:avLst/>
          </a:prstGeom>
        </p:spPr>
      </p:pic>
      <p:pic>
        <p:nvPicPr>
          <p:cNvPr id="6" name="Rectangle 37">
            <a:extLst>
              <a:ext uri="{FF2B5EF4-FFF2-40B4-BE49-F238E27FC236}">
                <a16:creationId xmlns:a16="http://schemas.microsoft.com/office/drawing/2014/main" id="{62933417-F1E6-4FDA-A770-36BC47264D28}"/>
              </a:ext>
            </a:extLst>
          </p:cNvPr>
          <p:cNvPicPr>
            <a:picLocks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782639"/>
            <a:ext cx="12192000" cy="53975"/>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20807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B573C073-7D63-468D-AED9-01672F8D7ADB}" type="datetimeFigureOut">
              <a:rPr lang="en-US" smtClean="0"/>
              <a:t>6/26/2025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198353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573C073-7D63-468D-AED9-01672F8D7ADB}" type="datetimeFigureOut">
              <a:rPr lang="en-US" smtClean="0"/>
              <a:t>6/26/2025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2090203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B573C073-7D63-468D-AED9-01672F8D7ADB}" type="datetimeFigureOut">
              <a:rPr lang="en-US" smtClean="0"/>
              <a:t>6/26/2025</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2492383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B573C073-7D63-468D-AED9-01672F8D7ADB}" type="datetimeFigureOut">
              <a:rPr lang="en-US" smtClean="0"/>
              <a:t>6/26/2025</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92595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B573C073-7D63-468D-AED9-01672F8D7ADB}" type="datetimeFigureOut">
              <a:rPr lang="en-US" smtClean="0"/>
              <a:t>6/26/2025</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316185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73C073-7D63-468D-AED9-01672F8D7ADB}" type="datetimeFigureOut">
              <a:rPr lang="en-US" smtClean="0"/>
              <a:t>6/26/2025</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2595369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573C073-7D63-468D-AED9-01672F8D7ADB}" type="datetimeFigureOut">
              <a:rPr lang="en-US" smtClean="0"/>
              <a:t>6/26/2025</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832649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573C073-7D63-468D-AED9-01672F8D7ADB}" type="datetimeFigureOut">
              <a:rPr lang="en-US" smtClean="0"/>
              <a:t>6/26/2025</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EE79BDD1-C44D-4A20-9C0F-1AECCEE08140}" type="slidenum">
              <a:rPr lang="en-US" smtClean="0"/>
              <a:t>‹#›</a:t>
            </a:fld>
            <a:endParaRPr lang="en-US"/>
          </a:p>
        </p:txBody>
      </p:sp>
    </p:spTree>
    <p:extLst>
      <p:ext uri="{BB962C8B-B14F-4D97-AF65-F5344CB8AC3E}">
        <p14:creationId xmlns:p14="http://schemas.microsoft.com/office/powerpoint/2010/main" val="3271940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73C073-7D63-468D-AED9-01672F8D7ADB}" type="datetimeFigureOut">
              <a:rPr lang="en-US" smtClean="0"/>
              <a:t>6/26/2025</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9BDD1-C44D-4A20-9C0F-1AECCEE08140}" type="slidenum">
              <a:rPr lang="en-US" smtClean="0"/>
              <a:t>‹#›</a:t>
            </a:fld>
            <a:endParaRPr lang="en-US"/>
          </a:p>
        </p:txBody>
      </p:sp>
    </p:spTree>
    <p:extLst>
      <p:ext uri="{BB962C8B-B14F-4D97-AF65-F5344CB8AC3E}">
        <p14:creationId xmlns:p14="http://schemas.microsoft.com/office/powerpoint/2010/main" val="3485566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wikipedia.org/wiki/ImageNet#History_of_the_ImageNet_challenge"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gif"/><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gif"/><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5.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5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0.wmf"/><Relationship Id="rId5" Type="http://schemas.openxmlformats.org/officeDocument/2006/relationships/oleObject" Target="../embeddings/oleObject2.bin"/><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t>招商证券</a:t>
            </a:r>
            <a:br>
              <a:rPr lang="en-US" altLang="zh-CN" dirty="0"/>
            </a:br>
            <a:r>
              <a:rPr lang="zh-CN" altLang="en-US" dirty="0"/>
              <a:t>人工智能（机器学习）训练营</a:t>
            </a:r>
          </a:p>
        </p:txBody>
      </p:sp>
      <p:sp>
        <p:nvSpPr>
          <p:cNvPr id="3" name="副标题 2"/>
          <p:cNvSpPr>
            <a:spLocks noGrp="1"/>
          </p:cNvSpPr>
          <p:nvPr>
            <p:ph type="subTitle" idx="1"/>
          </p:nvPr>
        </p:nvSpPr>
        <p:spPr/>
        <p:txBody>
          <a:bodyPr/>
          <a:lstStyle/>
          <a:p>
            <a:r>
              <a:rPr lang="zh-CN" altLang="en-US" dirty="0"/>
              <a:t>郑玮 易淯凯</a:t>
            </a:r>
          </a:p>
        </p:txBody>
      </p:sp>
    </p:spTree>
    <p:extLst>
      <p:ext uri="{BB962C8B-B14F-4D97-AF65-F5344CB8AC3E}">
        <p14:creationId xmlns:p14="http://schemas.microsoft.com/office/powerpoint/2010/main" val="299488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13918-B866-4900-8C83-453C698D73E7}"/>
              </a:ext>
            </a:extLst>
          </p:cNvPr>
          <p:cNvSpPr>
            <a:spLocks noGrp="1"/>
          </p:cNvSpPr>
          <p:nvPr>
            <p:ph type="title"/>
          </p:nvPr>
        </p:nvSpPr>
        <p:spPr/>
        <p:txBody>
          <a:bodyPr/>
          <a:lstStyle/>
          <a:p>
            <a:r>
              <a:rPr lang="zh-CN" altLang="en-US" dirty="0"/>
              <a:t>通用人工智能</a:t>
            </a:r>
          </a:p>
        </p:txBody>
      </p:sp>
      <p:sp>
        <p:nvSpPr>
          <p:cNvPr id="3" name="内容占位符 2">
            <a:extLst>
              <a:ext uri="{FF2B5EF4-FFF2-40B4-BE49-F238E27FC236}">
                <a16:creationId xmlns:a16="http://schemas.microsoft.com/office/drawing/2014/main" id="{C8693501-0800-45B2-9AAF-FD730A71DFDD}"/>
              </a:ext>
            </a:extLst>
          </p:cNvPr>
          <p:cNvSpPr>
            <a:spLocks noGrp="1"/>
          </p:cNvSpPr>
          <p:nvPr>
            <p:ph idx="1"/>
          </p:nvPr>
        </p:nvSpPr>
        <p:spPr>
          <a:xfrm>
            <a:off x="838200" y="1825625"/>
            <a:ext cx="7652657" cy="3755778"/>
          </a:xfrm>
        </p:spPr>
        <p:txBody>
          <a:bodyPr>
            <a:normAutofit/>
          </a:bodyPr>
          <a:lstStyle/>
          <a:p>
            <a:pPr lvl="1">
              <a:lnSpc>
                <a:spcPct val="150000"/>
              </a:lnSpc>
            </a:pPr>
            <a:r>
              <a:rPr lang="zh-CN" altLang="en-US" sz="2800" dirty="0"/>
              <a:t>不仅仅是完成单一任务的算法</a:t>
            </a:r>
            <a:endParaRPr lang="en-US" altLang="zh-CN" sz="2800" dirty="0"/>
          </a:p>
          <a:p>
            <a:pPr lvl="1">
              <a:lnSpc>
                <a:spcPct val="150000"/>
              </a:lnSpc>
            </a:pPr>
            <a:r>
              <a:rPr lang="zh-CN" altLang="en-US" sz="2800" dirty="0"/>
              <a:t>和人类一样的思考能力</a:t>
            </a:r>
            <a:endParaRPr lang="en-US" altLang="zh-CN" sz="2800" dirty="0"/>
          </a:p>
          <a:p>
            <a:pPr lvl="1">
              <a:lnSpc>
                <a:spcPct val="150000"/>
              </a:lnSpc>
            </a:pPr>
            <a:r>
              <a:rPr lang="en-US" altLang="zh-CN" sz="2800" dirty="0"/>
              <a:t>The Turing Test</a:t>
            </a:r>
            <a:r>
              <a:rPr lang="zh-CN" altLang="en-US" sz="2800" dirty="0"/>
              <a:t>，</a:t>
            </a:r>
            <a:r>
              <a:rPr lang="en-US" altLang="zh-CN" sz="2800" dirty="0"/>
              <a:t>The Robot College Student Test</a:t>
            </a:r>
            <a:r>
              <a:rPr lang="zh-CN" altLang="en-US" sz="2800" dirty="0"/>
              <a:t>，</a:t>
            </a:r>
            <a:r>
              <a:rPr lang="en-US" altLang="zh-CN" sz="2800" dirty="0"/>
              <a:t>The Employment Test</a:t>
            </a:r>
          </a:p>
          <a:p>
            <a:pPr lvl="1">
              <a:lnSpc>
                <a:spcPct val="150000"/>
              </a:lnSpc>
            </a:pPr>
            <a:r>
              <a:rPr lang="zh-CN" altLang="en-US" sz="2800" dirty="0"/>
              <a:t>现在还没有</a:t>
            </a:r>
            <a:endParaRPr lang="en-US" altLang="zh-CN" sz="2800" dirty="0"/>
          </a:p>
        </p:txBody>
      </p:sp>
      <p:pic>
        <p:nvPicPr>
          <p:cNvPr id="4" name="图片 3">
            <a:extLst>
              <a:ext uri="{FF2B5EF4-FFF2-40B4-BE49-F238E27FC236}">
                <a16:creationId xmlns:a16="http://schemas.microsoft.com/office/drawing/2014/main" id="{16854E60-57D2-44DD-B4F3-2E5CA33DDAFE}"/>
              </a:ext>
            </a:extLst>
          </p:cNvPr>
          <p:cNvPicPr>
            <a:picLocks noChangeAspect="1"/>
          </p:cNvPicPr>
          <p:nvPr/>
        </p:nvPicPr>
        <p:blipFill>
          <a:blip r:embed="rId2"/>
          <a:stretch>
            <a:fillRect/>
          </a:stretch>
        </p:blipFill>
        <p:spPr>
          <a:xfrm>
            <a:off x="7545463" y="1027906"/>
            <a:ext cx="4273770" cy="4515082"/>
          </a:xfrm>
          <a:prstGeom prst="rect">
            <a:avLst/>
          </a:prstGeom>
        </p:spPr>
      </p:pic>
    </p:spTree>
    <p:extLst>
      <p:ext uri="{BB962C8B-B14F-4D97-AF65-F5344CB8AC3E}">
        <p14:creationId xmlns:p14="http://schemas.microsoft.com/office/powerpoint/2010/main" val="219528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13918-B866-4900-8C83-453C698D73E7}"/>
              </a:ext>
            </a:extLst>
          </p:cNvPr>
          <p:cNvSpPr>
            <a:spLocks noGrp="1"/>
          </p:cNvSpPr>
          <p:nvPr>
            <p:ph type="title"/>
          </p:nvPr>
        </p:nvSpPr>
        <p:spPr/>
        <p:txBody>
          <a:bodyPr/>
          <a:lstStyle/>
          <a:p>
            <a:r>
              <a:rPr lang="zh-CN" altLang="en-US" dirty="0"/>
              <a:t>超级人工智能</a:t>
            </a:r>
          </a:p>
        </p:txBody>
      </p:sp>
      <p:sp>
        <p:nvSpPr>
          <p:cNvPr id="3" name="内容占位符 2">
            <a:extLst>
              <a:ext uri="{FF2B5EF4-FFF2-40B4-BE49-F238E27FC236}">
                <a16:creationId xmlns:a16="http://schemas.microsoft.com/office/drawing/2014/main" id="{C8693501-0800-45B2-9AAF-FD730A71DFDD}"/>
              </a:ext>
            </a:extLst>
          </p:cNvPr>
          <p:cNvSpPr>
            <a:spLocks noGrp="1"/>
          </p:cNvSpPr>
          <p:nvPr>
            <p:ph idx="1"/>
          </p:nvPr>
        </p:nvSpPr>
        <p:spPr>
          <a:xfrm>
            <a:off x="838200" y="1825625"/>
            <a:ext cx="6465125" cy="3755778"/>
          </a:xfrm>
        </p:spPr>
        <p:txBody>
          <a:bodyPr>
            <a:normAutofit/>
          </a:bodyPr>
          <a:lstStyle/>
          <a:p>
            <a:pPr lvl="1">
              <a:lnSpc>
                <a:spcPct val="150000"/>
              </a:lnSpc>
            </a:pPr>
            <a:r>
              <a:rPr lang="zh-CN" altLang="en-US" sz="2800" dirty="0"/>
              <a:t>在所有方面远超所有人类的智慧</a:t>
            </a:r>
            <a:endParaRPr lang="en-US" altLang="zh-CN" sz="2800" dirty="0"/>
          </a:p>
          <a:p>
            <a:pPr lvl="1">
              <a:lnSpc>
                <a:spcPct val="150000"/>
              </a:lnSpc>
            </a:pPr>
            <a:r>
              <a:rPr lang="zh-CN" altLang="en-US" sz="2800" dirty="0"/>
              <a:t>比爱因斯坦还聪明得多</a:t>
            </a:r>
            <a:endParaRPr lang="en-US" altLang="zh-CN" sz="2800" dirty="0"/>
          </a:p>
          <a:p>
            <a:pPr lvl="1">
              <a:lnSpc>
                <a:spcPct val="150000"/>
              </a:lnSpc>
            </a:pPr>
            <a:r>
              <a:rPr lang="zh-CN" altLang="en-US" sz="2800" dirty="0"/>
              <a:t>在科学、艺术、社交、体育等等领域，全都全面超越人类</a:t>
            </a:r>
            <a:endParaRPr lang="en-US" altLang="zh-CN" sz="2800" dirty="0"/>
          </a:p>
          <a:p>
            <a:pPr lvl="1">
              <a:lnSpc>
                <a:spcPct val="150000"/>
              </a:lnSpc>
            </a:pPr>
            <a:endParaRPr lang="en-US" altLang="zh-CN" sz="2800" dirty="0"/>
          </a:p>
          <a:p>
            <a:pPr lvl="1">
              <a:lnSpc>
                <a:spcPct val="150000"/>
              </a:lnSpc>
            </a:pPr>
            <a:endParaRPr lang="en-US" altLang="zh-CN" sz="2800" dirty="0"/>
          </a:p>
        </p:txBody>
      </p:sp>
      <p:pic>
        <p:nvPicPr>
          <p:cNvPr id="6" name="图片 5">
            <a:extLst>
              <a:ext uri="{FF2B5EF4-FFF2-40B4-BE49-F238E27FC236}">
                <a16:creationId xmlns:a16="http://schemas.microsoft.com/office/drawing/2014/main" id="{F0973CE0-05A1-48EB-B36D-8B042808793E}"/>
              </a:ext>
            </a:extLst>
          </p:cNvPr>
          <p:cNvPicPr>
            <a:picLocks noChangeAspect="1"/>
          </p:cNvPicPr>
          <p:nvPr/>
        </p:nvPicPr>
        <p:blipFill>
          <a:blip r:embed="rId2"/>
          <a:stretch>
            <a:fillRect/>
          </a:stretch>
        </p:blipFill>
        <p:spPr>
          <a:xfrm>
            <a:off x="7728486" y="2174919"/>
            <a:ext cx="4135953" cy="2383591"/>
          </a:xfrm>
          <a:prstGeom prst="rect">
            <a:avLst/>
          </a:prstGeom>
        </p:spPr>
      </p:pic>
    </p:spTree>
    <p:extLst>
      <p:ext uri="{BB962C8B-B14F-4D97-AF65-F5344CB8AC3E}">
        <p14:creationId xmlns:p14="http://schemas.microsoft.com/office/powerpoint/2010/main" val="3480046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fld id="{4A9E7CBA-BDC0-4A6A-AD40-60B4C8D8B6A8}" type="slidenum">
              <a:rPr lang="zh-CN" altLang="en-US" smtClean="0"/>
              <a:pPr/>
              <a:t>12</a:t>
            </a:fld>
            <a:endParaRPr lang="zh-CN" altLang="en-US" dirty="0"/>
          </a:p>
        </p:txBody>
      </p:sp>
      <p:sp>
        <p:nvSpPr>
          <p:cNvPr id="3" name="内容占位符 2">
            <a:extLst>
              <a:ext uri="{FF2B5EF4-FFF2-40B4-BE49-F238E27FC236}">
                <a16:creationId xmlns:a16="http://schemas.microsoft.com/office/drawing/2014/main" id="{B0B00BE7-58C4-4F4B-8109-185055C31B8B}"/>
              </a:ext>
            </a:extLst>
          </p:cNvPr>
          <p:cNvSpPr>
            <a:spLocks noGrp="1"/>
          </p:cNvSpPr>
          <p:nvPr>
            <p:ph idx="4294967295"/>
          </p:nvPr>
        </p:nvSpPr>
        <p:spPr>
          <a:xfrm>
            <a:off x="4727848" y="1988840"/>
            <a:ext cx="5627074" cy="3024188"/>
          </a:xfrm>
          <a:prstGeom prst="roundRect">
            <a:avLst/>
          </a:prstGeom>
          <a:noFill/>
          <a:ln w="19050">
            <a:noFill/>
            <a:prstDash val="dash"/>
          </a:ln>
        </p:spPr>
        <p:txBody>
          <a:bodyPr>
            <a:noAutofit/>
          </a:bodyPr>
          <a:lstStyle/>
          <a:p>
            <a:pPr marL="0" indent="457200">
              <a:lnSpc>
                <a:spcPct val="110000"/>
              </a:lnSpc>
              <a:buNone/>
            </a:pPr>
            <a:r>
              <a:rPr lang="zh-CN" altLang="en-US" b="1" dirty="0">
                <a:solidFill>
                  <a:srgbClr val="FF0000"/>
                </a:solidFill>
                <a:latin typeface="SimHei" panose="02010609060101010101" pitchFamily="49" charset="-122"/>
                <a:ea typeface="SimHei" panose="02010609060101010101" pitchFamily="49" charset="-122"/>
              </a:rPr>
              <a:t>人工智能</a:t>
            </a:r>
            <a:r>
              <a:rPr lang="zh-CN" altLang="en-US" b="1" dirty="0">
                <a:solidFill>
                  <a:srgbClr val="081929"/>
                </a:solidFill>
                <a:latin typeface="SimHei" panose="02010609060101010101" pitchFamily="49" charset="-122"/>
                <a:ea typeface="SimHei" panose="02010609060101010101" pitchFamily="49" charset="-122"/>
              </a:rPr>
              <a:t>是新一轮</a:t>
            </a:r>
            <a:r>
              <a:rPr lang="zh-CN" altLang="en-US" b="1" dirty="0">
                <a:solidFill>
                  <a:srgbClr val="FF0000"/>
                </a:solidFill>
                <a:latin typeface="SimHei" panose="02010609060101010101" pitchFamily="49" charset="-122"/>
                <a:ea typeface="SimHei" panose="02010609060101010101" pitchFamily="49" charset="-122"/>
              </a:rPr>
              <a:t>科技革命</a:t>
            </a:r>
            <a:r>
              <a:rPr lang="zh-CN" altLang="en-US" b="1" dirty="0">
                <a:solidFill>
                  <a:srgbClr val="081929"/>
                </a:solidFill>
                <a:latin typeface="SimHei" panose="02010609060101010101" pitchFamily="49" charset="-122"/>
                <a:ea typeface="SimHei" panose="02010609060101010101" pitchFamily="49" charset="-122"/>
              </a:rPr>
              <a:t>和</a:t>
            </a:r>
            <a:r>
              <a:rPr lang="zh-CN" altLang="en-US" b="1" dirty="0">
                <a:solidFill>
                  <a:srgbClr val="FF0000"/>
                </a:solidFill>
                <a:latin typeface="SimHei" panose="02010609060101010101" pitchFamily="49" charset="-122"/>
                <a:ea typeface="SimHei" panose="02010609060101010101" pitchFamily="49" charset="-122"/>
              </a:rPr>
              <a:t>产业变革</a:t>
            </a:r>
            <a:r>
              <a:rPr lang="zh-CN" altLang="en-US" b="1" dirty="0">
                <a:solidFill>
                  <a:srgbClr val="081929"/>
                </a:solidFill>
                <a:latin typeface="SimHei" panose="02010609060101010101" pitchFamily="49" charset="-122"/>
                <a:ea typeface="SimHei" panose="02010609060101010101" pitchFamily="49" charset="-122"/>
              </a:rPr>
              <a:t>的重要驱动力量，加快发展新一代人工智能是事关我国能否抓住新一轮科技革命和产业变革机遇的战略问题。</a:t>
            </a:r>
            <a:endParaRPr lang="en-US" altLang="zh-CN" b="1" dirty="0">
              <a:solidFill>
                <a:srgbClr val="081929"/>
              </a:solidFill>
              <a:latin typeface="SimHei" panose="02010609060101010101" pitchFamily="49" charset="-122"/>
              <a:ea typeface="SimHei" panose="02010609060101010101" pitchFamily="49" charset="-122"/>
            </a:endParaRPr>
          </a:p>
          <a:p>
            <a:pPr marL="0" indent="457200" algn="r">
              <a:lnSpc>
                <a:spcPct val="110000"/>
              </a:lnSpc>
              <a:buNone/>
            </a:pPr>
            <a:r>
              <a:rPr kumimoji="1" lang="en-US" altLang="zh-CN" b="1" dirty="0">
                <a:solidFill>
                  <a:srgbClr val="081929"/>
                </a:solidFill>
                <a:latin typeface="SimHei" panose="02010609060101010101" pitchFamily="49" charset="-122"/>
                <a:ea typeface="SimHei" panose="02010609060101010101" pitchFamily="49" charset="-122"/>
              </a:rPr>
              <a:t>——</a:t>
            </a:r>
            <a:r>
              <a:rPr kumimoji="1" lang="zh-CN" altLang="en-US" b="1" dirty="0">
                <a:solidFill>
                  <a:srgbClr val="081929"/>
                </a:solidFill>
                <a:latin typeface="SimHei" panose="02010609060101010101" pitchFamily="49" charset="-122"/>
                <a:ea typeface="SimHei" panose="02010609060101010101" pitchFamily="49" charset="-122"/>
              </a:rPr>
              <a:t>习近平</a:t>
            </a:r>
          </a:p>
        </p:txBody>
      </p:sp>
      <p:sp>
        <p:nvSpPr>
          <p:cNvPr id="5" name="标题 1">
            <a:extLst>
              <a:ext uri="{FF2B5EF4-FFF2-40B4-BE49-F238E27FC236}">
                <a16:creationId xmlns:a16="http://schemas.microsoft.com/office/drawing/2014/main" id="{CDE78683-0C59-7942-93B3-3ED4CAD80E2A}"/>
              </a:ext>
            </a:extLst>
          </p:cNvPr>
          <p:cNvSpPr txBox="1">
            <a:spLocks/>
          </p:cNvSpPr>
          <p:nvPr/>
        </p:nvSpPr>
        <p:spPr>
          <a:xfrm>
            <a:off x="2717250" y="188640"/>
            <a:ext cx="4098830" cy="5813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3252A3"/>
                </a:solidFill>
                <a:latin typeface="微软雅黑" panose="020B0503020204020204" pitchFamily="34" charset="-122"/>
                <a:ea typeface="微软雅黑" panose="020B0503020204020204" pitchFamily="34" charset="-122"/>
              </a:rPr>
              <a:t>人工智能的重要性</a:t>
            </a:r>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ackgroundRemoval t="10000" b="92632" l="9091" r="58485">
                        <a14:foregroundMark x1="15455" y1="81053" x2="15455" y2="81053"/>
                        <a14:foregroundMark x1="16364" y1="75000" x2="12879" y2="76316"/>
                        <a14:foregroundMark x1="13788" y1="78158" x2="10000" y2="83684"/>
                        <a14:foregroundMark x1="12879" y1="83684" x2="20909" y2="88158"/>
                        <a14:foregroundMark x1="25909" y1="53158" x2="39091" y2="66316"/>
                        <a14:foregroundMark x1="14394" y1="88947" x2="52121" y2="91316"/>
                        <a14:foregroundMark x1="12879" y1="89737" x2="26515" y2="87895"/>
                        <a14:foregroundMark x1="10000" y1="89474" x2="40606" y2="92632"/>
                        <a14:foregroundMark x1="13788" y1="91316" x2="19394" y2="92368"/>
                        <a14:foregroundMark x1="42879" y1="91053" x2="42879" y2="91053"/>
                      </a14:backgroundRemoval>
                    </a14:imgEffect>
                  </a14:imgLayer>
                </a14:imgProps>
              </a:ext>
              <a:ext uri="{28A0092B-C50C-407E-A947-70E740481C1C}">
                <a14:useLocalDpi xmlns:a14="http://schemas.microsoft.com/office/drawing/2010/main" val="0"/>
              </a:ext>
            </a:extLst>
          </a:blip>
          <a:stretch>
            <a:fillRect/>
          </a:stretch>
        </p:blipFill>
        <p:spPr>
          <a:xfrm>
            <a:off x="1343472" y="1484784"/>
            <a:ext cx="6003194" cy="3456384"/>
          </a:xfrm>
          <a:prstGeom prst="rect">
            <a:avLst/>
          </a:prstGeom>
        </p:spPr>
      </p:pic>
    </p:spTree>
    <p:extLst>
      <p:ext uri="{BB962C8B-B14F-4D97-AF65-F5344CB8AC3E}">
        <p14:creationId xmlns:p14="http://schemas.microsoft.com/office/powerpoint/2010/main" val="3963291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2"/>
          <a:srcRect r="14004" b="7062"/>
          <a:stretch/>
        </p:blipFill>
        <p:spPr>
          <a:xfrm>
            <a:off x="5074238" y="2913017"/>
            <a:ext cx="7015437" cy="3827418"/>
          </a:xfrm>
          <a:prstGeom prst="rect">
            <a:avLst/>
          </a:prstGeom>
        </p:spPr>
      </p:pic>
      <p:pic>
        <p:nvPicPr>
          <p:cNvPr id="4" name="图片 3"/>
          <p:cNvPicPr>
            <a:picLocks noChangeAspect="1"/>
          </p:cNvPicPr>
          <p:nvPr/>
        </p:nvPicPr>
        <p:blipFill rotWithShape="1">
          <a:blip r:embed="rId3"/>
          <a:srcRect r="1327" b="8578"/>
          <a:stretch/>
        </p:blipFill>
        <p:spPr>
          <a:xfrm>
            <a:off x="0" y="0"/>
            <a:ext cx="6362989" cy="3246120"/>
          </a:xfrm>
          <a:prstGeom prst="rect">
            <a:avLst/>
          </a:prstGeom>
        </p:spPr>
      </p:pic>
      <p:pic>
        <p:nvPicPr>
          <p:cNvPr id="7" name="Picture 2" descr="https://img.devrant.com/devrant/rant/r_1491782_jqfz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233" y="3246120"/>
            <a:ext cx="2495939" cy="349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646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B9FCA-F8DA-431E-8783-A3F93AF1C5B6}"/>
              </a:ext>
            </a:extLst>
          </p:cNvPr>
          <p:cNvSpPr>
            <a:spLocks noGrp="1"/>
          </p:cNvSpPr>
          <p:nvPr>
            <p:ph type="title"/>
          </p:nvPr>
        </p:nvSpPr>
        <p:spPr/>
        <p:txBody>
          <a:bodyPr/>
          <a:lstStyle/>
          <a:p>
            <a:r>
              <a:rPr lang="zh-CN" altLang="en-US" dirty="0"/>
              <a:t>人工智能、机器学习、深度学习</a:t>
            </a:r>
          </a:p>
        </p:txBody>
      </p:sp>
      <p:sp>
        <p:nvSpPr>
          <p:cNvPr id="3" name="内容占位符 2">
            <a:extLst>
              <a:ext uri="{FF2B5EF4-FFF2-40B4-BE49-F238E27FC236}">
                <a16:creationId xmlns:a16="http://schemas.microsoft.com/office/drawing/2014/main" id="{B4E48EB6-267E-4F9D-88C7-EA9A7D6F77FC}"/>
              </a:ext>
            </a:extLst>
          </p:cNvPr>
          <p:cNvSpPr>
            <a:spLocks noGrp="1"/>
          </p:cNvSpPr>
          <p:nvPr>
            <p:ph idx="1"/>
          </p:nvPr>
        </p:nvSpPr>
        <p:spPr/>
        <p:txBody>
          <a:bodyPr>
            <a:normAutofit/>
          </a:bodyPr>
          <a:lstStyle/>
          <a:p>
            <a:r>
              <a:rPr lang="zh-CN" altLang="en-US" sz="3600" dirty="0"/>
              <a:t>非机器学习的人工智能</a:t>
            </a:r>
            <a:endParaRPr lang="en-US" altLang="zh-CN" sz="3600" dirty="0"/>
          </a:p>
          <a:p>
            <a:pPr lvl="1"/>
            <a:r>
              <a:rPr lang="en-US" altLang="zh-CN" sz="3200" dirty="0"/>
              <a:t>Good Old-Fashioned AI</a:t>
            </a:r>
            <a:endParaRPr lang="zh-CN" altLang="en-US" sz="3200" dirty="0"/>
          </a:p>
          <a:p>
            <a:pPr lvl="1"/>
            <a:r>
              <a:rPr lang="zh-CN" altLang="en-US" sz="3200" dirty="0"/>
              <a:t>基于规则的人工智能（</a:t>
            </a:r>
            <a:r>
              <a:rPr lang="en-US" altLang="zh-CN" sz="3200" dirty="0"/>
              <a:t>Symbolic AI</a:t>
            </a:r>
            <a:r>
              <a:rPr lang="zh-CN" altLang="en-US" sz="3200" dirty="0"/>
              <a:t>）</a:t>
            </a:r>
            <a:endParaRPr lang="en-US" altLang="zh-CN" sz="3200" dirty="0"/>
          </a:p>
          <a:p>
            <a:pPr lvl="1"/>
            <a:r>
              <a:rPr lang="zh-CN" altLang="en-US" sz="3200" dirty="0"/>
              <a:t>人类可以理解的人工智能</a:t>
            </a:r>
            <a:endParaRPr lang="en-US" altLang="zh-CN" sz="3200" dirty="0"/>
          </a:p>
          <a:p>
            <a:pPr lvl="1"/>
            <a:r>
              <a:rPr lang="zh-CN" altLang="en-US" sz="3200" dirty="0"/>
              <a:t>专家系统</a:t>
            </a:r>
            <a:endParaRPr lang="en-US" altLang="zh-CN" sz="3200" dirty="0"/>
          </a:p>
        </p:txBody>
      </p:sp>
      <p:pic>
        <p:nvPicPr>
          <p:cNvPr id="4" name="Picture 2" descr="https://img.devrant.com/devrant/rant/r_1491782_jqfzM.jpg">
            <a:extLst>
              <a:ext uri="{FF2B5EF4-FFF2-40B4-BE49-F238E27FC236}">
                <a16:creationId xmlns:a16="http://schemas.microsoft.com/office/drawing/2014/main" id="{005DDBAF-49F9-4664-949F-3D61BC392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6289" y="1825625"/>
            <a:ext cx="2230676" cy="312294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DBFBE31-00E8-4485-98C3-5C2079EA4F03}"/>
              </a:ext>
            </a:extLst>
          </p:cNvPr>
          <p:cNvPicPr>
            <a:picLocks noChangeAspect="1"/>
          </p:cNvPicPr>
          <p:nvPr/>
        </p:nvPicPr>
        <p:blipFill rotWithShape="1">
          <a:blip r:embed="rId3"/>
          <a:srcRect b="24059"/>
          <a:stretch/>
        </p:blipFill>
        <p:spPr>
          <a:xfrm>
            <a:off x="1329506" y="4420736"/>
            <a:ext cx="7035478" cy="2165259"/>
          </a:xfrm>
          <a:prstGeom prst="rect">
            <a:avLst/>
          </a:prstGeom>
        </p:spPr>
      </p:pic>
      <p:pic>
        <p:nvPicPr>
          <p:cNvPr id="35" name="图片 34"/>
          <p:cNvPicPr>
            <a:picLocks noChangeAspect="1"/>
          </p:cNvPicPr>
          <p:nvPr/>
        </p:nvPicPr>
        <p:blipFill>
          <a:blip r:embed="rId4"/>
          <a:stretch>
            <a:fillRect/>
          </a:stretch>
        </p:blipFill>
        <p:spPr>
          <a:xfrm>
            <a:off x="3252119" y="1581687"/>
            <a:ext cx="5962405" cy="4249280"/>
          </a:xfrm>
          <a:prstGeom prst="rect">
            <a:avLst/>
          </a:prstGeom>
        </p:spPr>
      </p:pic>
    </p:spTree>
    <p:extLst>
      <p:ext uri="{BB962C8B-B14F-4D97-AF65-F5344CB8AC3E}">
        <p14:creationId xmlns:p14="http://schemas.microsoft.com/office/powerpoint/2010/main" val="284806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BA1EF-4035-4567-98C8-84F36CAA838F}"/>
              </a:ext>
            </a:extLst>
          </p:cNvPr>
          <p:cNvSpPr>
            <a:spLocks noGrp="1"/>
          </p:cNvSpPr>
          <p:nvPr>
            <p:ph type="title"/>
          </p:nvPr>
        </p:nvSpPr>
        <p:spPr/>
        <p:txBody>
          <a:bodyPr/>
          <a:lstStyle/>
          <a:p>
            <a:r>
              <a:rPr lang="zh-CN" altLang="en-US" dirty="0"/>
              <a:t>人工智能、机器学习、深度学习</a:t>
            </a:r>
          </a:p>
        </p:txBody>
      </p:sp>
      <p:sp>
        <p:nvSpPr>
          <p:cNvPr id="3" name="内容占位符 2">
            <a:extLst>
              <a:ext uri="{FF2B5EF4-FFF2-40B4-BE49-F238E27FC236}">
                <a16:creationId xmlns:a16="http://schemas.microsoft.com/office/drawing/2014/main" id="{804892DC-CE87-4AB9-89EC-B2CD80838104}"/>
              </a:ext>
            </a:extLst>
          </p:cNvPr>
          <p:cNvSpPr>
            <a:spLocks noGrp="1"/>
          </p:cNvSpPr>
          <p:nvPr>
            <p:ph idx="1"/>
          </p:nvPr>
        </p:nvSpPr>
        <p:spPr/>
        <p:txBody>
          <a:bodyPr>
            <a:normAutofit fontScale="92500"/>
          </a:bodyPr>
          <a:lstStyle/>
          <a:p>
            <a:r>
              <a:rPr lang="zh-CN" altLang="en-US" dirty="0"/>
              <a:t>什么是机器学习</a:t>
            </a:r>
            <a:endParaRPr lang="en-US" altLang="zh-CN" dirty="0"/>
          </a:p>
          <a:p>
            <a:pPr lvl="1">
              <a:lnSpc>
                <a:spcPct val="150000"/>
              </a:lnSpc>
            </a:pPr>
            <a:r>
              <a:rPr lang="zh-CN" altLang="en-US" dirty="0">
                <a:solidFill>
                  <a:srgbClr val="FF0000"/>
                </a:solidFill>
              </a:rPr>
              <a:t>让机器通过分析数据找到完成某一个任务的方法，而不需要人为编写规则</a:t>
            </a:r>
            <a:endParaRPr lang="en-US" altLang="zh-CN" dirty="0">
              <a:solidFill>
                <a:srgbClr val="FF0000"/>
              </a:solidFill>
            </a:endParaRPr>
          </a:p>
          <a:p>
            <a:pPr lvl="1">
              <a:lnSpc>
                <a:spcPct val="150000"/>
              </a:lnSpc>
            </a:pPr>
            <a:r>
              <a:rPr lang="zh-CN" altLang="en-US" dirty="0"/>
              <a:t>机器学习是数据驱动的，是基于概率与统计的方法</a:t>
            </a:r>
            <a:endParaRPr lang="en-US" altLang="zh-CN" dirty="0"/>
          </a:p>
          <a:p>
            <a:pPr lvl="1">
              <a:lnSpc>
                <a:spcPct val="150000"/>
              </a:lnSpc>
            </a:pPr>
            <a:r>
              <a:rPr lang="zh-CN" altLang="en-US" dirty="0"/>
              <a:t>机器自动的从数据中得到规律</a:t>
            </a:r>
            <a:endParaRPr lang="en-US" altLang="zh-CN" dirty="0"/>
          </a:p>
          <a:p>
            <a:pPr lvl="1">
              <a:lnSpc>
                <a:spcPct val="150000"/>
              </a:lnSpc>
            </a:pPr>
            <a:r>
              <a:rPr lang="zh-CN" altLang="en-US" dirty="0"/>
              <a:t>机器学习比传统人工智能需要更多的数据</a:t>
            </a:r>
            <a:endParaRPr lang="en-US" altLang="zh-CN" dirty="0"/>
          </a:p>
          <a:p>
            <a:pPr lvl="1">
              <a:lnSpc>
                <a:spcPct val="150000"/>
              </a:lnSpc>
            </a:pPr>
            <a:r>
              <a:rPr lang="zh-CN" altLang="en-US" dirty="0"/>
              <a:t>机器学习的规模可以非常庞大</a:t>
            </a:r>
            <a:endParaRPr lang="en-US" altLang="zh-CN" dirty="0"/>
          </a:p>
          <a:p>
            <a:pPr lvl="1">
              <a:lnSpc>
                <a:spcPct val="150000"/>
              </a:lnSpc>
            </a:pPr>
            <a:r>
              <a:rPr lang="zh-CN" altLang="en-US" dirty="0"/>
              <a:t>机器学习往往是黑盒模型</a:t>
            </a:r>
            <a:endParaRPr lang="en-US" altLang="zh-CN" dirty="0"/>
          </a:p>
          <a:p>
            <a:pPr lvl="1"/>
            <a:endParaRPr lang="zh-CN" altLang="en-US" dirty="0"/>
          </a:p>
        </p:txBody>
      </p:sp>
    </p:spTree>
    <p:extLst>
      <p:ext uri="{BB962C8B-B14F-4D97-AF65-F5344CB8AC3E}">
        <p14:creationId xmlns:p14="http://schemas.microsoft.com/office/powerpoint/2010/main" val="181401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1325563"/>
          </a:xfrm>
        </p:spPr>
        <p:txBody>
          <a:bodyPr/>
          <a:lstStyle/>
          <a:p>
            <a:r>
              <a:rPr lang="zh-CN" altLang="en-US" dirty="0"/>
              <a:t>我们什么时候用机器学习？</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530841" y="944368"/>
            <a:ext cx="8984759" cy="5913632"/>
          </a:xfrm>
          <a:prstGeom prst="rect">
            <a:avLst/>
          </a:prstGeom>
        </p:spPr>
      </p:pic>
    </p:spTree>
    <p:extLst>
      <p:ext uri="{BB962C8B-B14F-4D97-AF65-F5344CB8AC3E}">
        <p14:creationId xmlns:p14="http://schemas.microsoft.com/office/powerpoint/2010/main" val="307970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38213" y="65314"/>
            <a:ext cx="8855207" cy="6622354"/>
          </a:xfrm>
          <a:prstGeom prst="rect">
            <a:avLst/>
          </a:prstGeom>
        </p:spPr>
      </p:pic>
    </p:spTree>
    <p:extLst>
      <p:ext uri="{BB962C8B-B14F-4D97-AF65-F5344CB8AC3E}">
        <p14:creationId xmlns:p14="http://schemas.microsoft.com/office/powerpoint/2010/main" val="1301568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53601" y="0"/>
            <a:ext cx="8885690" cy="6812870"/>
          </a:xfrm>
          <a:prstGeom prst="rect">
            <a:avLst/>
          </a:prstGeom>
        </p:spPr>
      </p:pic>
    </p:spTree>
    <p:extLst>
      <p:ext uri="{BB962C8B-B14F-4D97-AF65-F5344CB8AC3E}">
        <p14:creationId xmlns:p14="http://schemas.microsoft.com/office/powerpoint/2010/main" val="168927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65125"/>
            <a:ext cx="10515600" cy="1325563"/>
          </a:xfrm>
        </p:spPr>
        <p:txBody>
          <a:bodyPr/>
          <a:lstStyle/>
          <a:p>
            <a:r>
              <a:rPr lang="zh-CN" altLang="en-US" dirty="0"/>
              <a:t>计算级视觉</a:t>
            </a:r>
          </a:p>
        </p:txBody>
      </p:sp>
      <p:sp>
        <p:nvSpPr>
          <p:cNvPr id="3" name="内容占位符 2"/>
          <p:cNvSpPr>
            <a:spLocks noGrp="1"/>
          </p:cNvSpPr>
          <p:nvPr>
            <p:ph idx="1"/>
          </p:nvPr>
        </p:nvSpPr>
        <p:spPr>
          <a:xfrm>
            <a:off x="496123" y="1790461"/>
            <a:ext cx="6305550" cy="4351338"/>
          </a:xfrm>
        </p:spPr>
        <p:txBody>
          <a:bodyPr>
            <a:normAutofit/>
          </a:bodyPr>
          <a:lstStyle/>
          <a:p>
            <a:pPr lvl="1"/>
            <a:r>
              <a:rPr lang="zh-CN" altLang="en-US" dirty="0"/>
              <a:t>图像识别（</a:t>
            </a:r>
            <a:r>
              <a:rPr lang="en-US" altLang="zh-CN" dirty="0"/>
              <a:t>Image recognition</a:t>
            </a:r>
            <a:r>
              <a:rPr lang="zh-CN" altLang="en-US" dirty="0"/>
              <a:t>）</a:t>
            </a:r>
            <a:endParaRPr lang="en-US" altLang="zh-CN" dirty="0"/>
          </a:p>
          <a:p>
            <a:pPr lvl="1"/>
            <a:r>
              <a:rPr lang="en-US" altLang="zh-CN" dirty="0" err="1"/>
              <a:t>Fei-Fei</a:t>
            </a:r>
            <a:r>
              <a:rPr lang="en-US" altLang="zh-CN" dirty="0"/>
              <a:t> Li and Image Net</a:t>
            </a:r>
          </a:p>
          <a:p>
            <a:pPr lvl="1"/>
            <a:r>
              <a:rPr lang="en-US" altLang="zh-CN" dirty="0"/>
              <a:t> ImageNet Large Scale Visual Recognition Challenge (</a:t>
            </a:r>
            <a:r>
              <a:rPr lang="en-US" altLang="zh-CN" dirty="0">
                <a:hlinkClick r:id="rId2"/>
              </a:rPr>
              <a:t>ILSVRC</a:t>
            </a:r>
            <a:r>
              <a:rPr lang="en-US" altLang="zh-CN" dirty="0"/>
              <a:t>)</a:t>
            </a:r>
          </a:p>
          <a:p>
            <a:pPr lvl="1"/>
            <a:r>
              <a:rPr lang="zh-CN" altLang="en-US" dirty="0"/>
              <a:t>深度卷积神经网络</a:t>
            </a:r>
          </a:p>
        </p:txBody>
      </p:sp>
      <p:pic>
        <p:nvPicPr>
          <p:cNvPr id="5" name="图片 4"/>
          <p:cNvPicPr>
            <a:picLocks noChangeAspect="1"/>
          </p:cNvPicPr>
          <p:nvPr/>
        </p:nvPicPr>
        <p:blipFill>
          <a:blip r:embed="rId3"/>
          <a:stretch>
            <a:fillRect/>
          </a:stretch>
        </p:blipFill>
        <p:spPr>
          <a:xfrm>
            <a:off x="6521915" y="3866507"/>
            <a:ext cx="5366920" cy="2416892"/>
          </a:xfrm>
          <a:prstGeom prst="rect">
            <a:avLst/>
          </a:prstGeom>
        </p:spPr>
      </p:pic>
      <p:pic>
        <p:nvPicPr>
          <p:cNvPr id="5122" name="Picture 2" descr="https://www.image-net.org/static_files/index_files/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097" y="1888396"/>
            <a:ext cx="4207476" cy="57969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stretch>
            <a:fillRect/>
          </a:stretch>
        </p:blipFill>
        <p:spPr>
          <a:xfrm>
            <a:off x="331038" y="4294120"/>
            <a:ext cx="5688015" cy="1989279"/>
          </a:xfrm>
          <a:prstGeom prst="rect">
            <a:avLst/>
          </a:prstGeom>
        </p:spPr>
      </p:pic>
    </p:spTree>
    <p:extLst>
      <p:ext uri="{BB962C8B-B14F-4D97-AF65-F5344CB8AC3E}">
        <p14:creationId xmlns:p14="http://schemas.microsoft.com/office/powerpoint/2010/main" val="226248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我们教人工智能</a:t>
            </a:r>
          </a:p>
        </p:txBody>
      </p:sp>
      <p:sp>
        <p:nvSpPr>
          <p:cNvPr id="3" name="内容占位符 2"/>
          <p:cNvSpPr>
            <a:spLocks noGrp="1"/>
          </p:cNvSpPr>
          <p:nvPr>
            <p:ph idx="1"/>
          </p:nvPr>
        </p:nvSpPr>
        <p:spPr/>
        <p:txBody>
          <a:bodyPr/>
          <a:lstStyle/>
          <a:p>
            <a:r>
              <a:rPr lang="zh-CN" altLang="en-US" dirty="0"/>
              <a:t>但是不教人工智能炒股</a:t>
            </a:r>
            <a:endParaRPr lang="en-US" altLang="zh-CN" dirty="0"/>
          </a:p>
          <a:p>
            <a:r>
              <a:rPr lang="zh-CN" altLang="en-US" dirty="0"/>
              <a:t>这个课的难度</a:t>
            </a:r>
            <a:endParaRPr lang="en-US" altLang="zh-CN" dirty="0"/>
          </a:p>
          <a:p>
            <a:pPr lvl="1"/>
            <a:r>
              <a:rPr lang="zh-CN" altLang="en-US" dirty="0"/>
              <a:t>大概是世界上最难的</a:t>
            </a:r>
            <a:endParaRPr lang="en-US" altLang="zh-CN" dirty="0"/>
          </a:p>
          <a:p>
            <a:pPr lvl="1"/>
            <a:r>
              <a:rPr lang="zh-CN" altLang="en-US" dirty="0"/>
              <a:t>也是世界上最简单的</a:t>
            </a:r>
            <a:endParaRPr lang="en-US" altLang="zh-CN" dirty="0"/>
          </a:p>
          <a:p>
            <a:pPr lvl="1"/>
            <a:r>
              <a:rPr lang="zh-CN" altLang="en-US" dirty="0"/>
              <a:t>因为大家都会用</a:t>
            </a:r>
            <a:r>
              <a:rPr lang="en-US" altLang="zh-CN" dirty="0"/>
              <a:t>AI</a:t>
            </a:r>
            <a:r>
              <a:rPr lang="zh-CN" altLang="en-US" dirty="0"/>
              <a:t>了，所以应该是最简单的</a:t>
            </a:r>
            <a:endParaRPr lang="en-US" altLang="zh-CN" dirty="0"/>
          </a:p>
        </p:txBody>
      </p:sp>
    </p:spTree>
    <p:extLst>
      <p:ext uri="{BB962C8B-B14F-4D97-AF65-F5344CB8AC3E}">
        <p14:creationId xmlns:p14="http://schemas.microsoft.com/office/powerpoint/2010/main" val="3132667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计算级视觉</a:t>
            </a:r>
          </a:p>
        </p:txBody>
      </p:sp>
      <p:sp>
        <p:nvSpPr>
          <p:cNvPr id="3" name="内容占位符 2"/>
          <p:cNvSpPr>
            <a:spLocks noGrp="1"/>
          </p:cNvSpPr>
          <p:nvPr>
            <p:ph idx="1"/>
          </p:nvPr>
        </p:nvSpPr>
        <p:spPr/>
        <p:txBody>
          <a:bodyPr/>
          <a:lstStyle/>
          <a:p>
            <a:r>
              <a:rPr lang="zh-CN" altLang="en-US" dirty="0"/>
              <a:t>物体侦测，</a:t>
            </a:r>
            <a:r>
              <a:rPr lang="en-US" altLang="zh-CN" dirty="0"/>
              <a:t>Object Detection</a:t>
            </a:r>
          </a:p>
          <a:p>
            <a:r>
              <a:rPr lang="en-US" altLang="zh-CN" dirty="0"/>
              <a:t>Image Segmentation</a:t>
            </a:r>
            <a:endParaRPr lang="zh-CN" altLang="en-US" dirty="0"/>
          </a:p>
        </p:txBody>
      </p:sp>
      <p:sp>
        <p:nvSpPr>
          <p:cNvPr id="4" name="AutoShape 2" descr="https://www.researchgate.net/profile/Kedar-Potdar-2/publication/329217107/figure/fig4/AS:697578261852162@1543327026650/Object-detection-in-a-dense-scene.pp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stretch>
            <a:fillRect/>
          </a:stretch>
        </p:blipFill>
        <p:spPr>
          <a:xfrm>
            <a:off x="155575" y="2935798"/>
            <a:ext cx="5346509" cy="3522406"/>
          </a:xfrm>
          <a:prstGeom prst="rect">
            <a:avLst/>
          </a:prstGeom>
        </p:spPr>
      </p:pic>
      <p:pic>
        <p:nvPicPr>
          <p:cNvPr id="4100" name="Picture 4" descr="Image Segmentation With 5 Lines 0f Code | by Ayoola Olafenwa (she/her)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878" y="1690688"/>
            <a:ext cx="5116068" cy="340858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ww.mdpi.com/diagnostics/diagnostics-10-00901/article_deploy/html/images/diagnostics-10-00901-g01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3230" y="3398439"/>
            <a:ext cx="5791090" cy="30172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si1.go2yd.com/get-image/0uBfnDXfn8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3436" y="715879"/>
            <a:ext cx="7662545" cy="569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计算机视觉：图像处理</a:t>
            </a:r>
          </a:p>
        </p:txBody>
      </p:sp>
      <p:sp>
        <p:nvSpPr>
          <p:cNvPr id="5" name="内容占位符 2"/>
          <p:cNvSpPr txBox="1">
            <a:spLocks/>
          </p:cNvSpPr>
          <p:nvPr/>
        </p:nvSpPr>
        <p:spPr>
          <a:xfrm>
            <a:off x="597408" y="845122"/>
            <a:ext cx="10924032" cy="774043"/>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lnSpc>
                <a:spcPct val="120000"/>
              </a:lnSpc>
              <a:spcBef>
                <a:spcPts val="1200"/>
              </a:spcBef>
              <a:buFont typeface="Wingdings" panose="05000000000000000000" pitchFamily="2" charset="2"/>
              <a:buChar char="q"/>
            </a:pPr>
            <a:r>
              <a:rPr lang="zh-CN" altLang="en-US" sz="3000" dirty="0">
                <a:latin typeface="Microsoft YaHei" panose="020B0503020204020204" pitchFamily="34" charset="-122"/>
                <a:ea typeface="Microsoft YaHei" panose="020B0503020204020204" pitchFamily="34" charset="-122"/>
              </a:rPr>
              <a:t>图像处理：把输入图像转换成具有所希望特性的另一幅图像，如</a:t>
            </a:r>
            <a:r>
              <a:rPr lang="zh-CN" altLang="en-US" sz="3000" b="1" dirty="0">
                <a:latin typeface="Microsoft YaHei" panose="020B0503020204020204" pitchFamily="34" charset="-122"/>
                <a:ea typeface="Microsoft YaHei" panose="020B0503020204020204" pitchFamily="34" charset="-122"/>
              </a:rPr>
              <a:t>增强细节（超分辨率）</a:t>
            </a:r>
            <a:r>
              <a:rPr lang="zh-CN" altLang="en-US" sz="3000" dirty="0">
                <a:latin typeface="Microsoft YaHei" panose="020B0503020204020204" pitchFamily="34" charset="-122"/>
                <a:ea typeface="Microsoft YaHei" panose="020B0503020204020204" pitchFamily="34" charset="-122"/>
              </a:rPr>
              <a:t>、图像重构、风格转换、美颜等</a:t>
            </a:r>
            <a:endParaRPr lang="en-US" altLang="zh-CN" sz="3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2C586B93-2B85-4A46-879F-426127875694}"/>
              </a:ext>
            </a:extLst>
          </p:cNvPr>
          <p:cNvPicPr>
            <a:picLocks noChangeAspect="1"/>
          </p:cNvPicPr>
          <p:nvPr/>
        </p:nvPicPr>
        <p:blipFill>
          <a:blip r:embed="rId3"/>
          <a:stretch>
            <a:fillRect/>
          </a:stretch>
        </p:blipFill>
        <p:spPr>
          <a:xfrm>
            <a:off x="0" y="1972733"/>
            <a:ext cx="12192000" cy="4885267"/>
          </a:xfrm>
          <a:prstGeom prst="rect">
            <a:avLst/>
          </a:prstGeom>
        </p:spPr>
      </p:pic>
    </p:spTree>
    <p:extLst>
      <p:ext uri="{BB962C8B-B14F-4D97-AF65-F5344CB8AC3E}">
        <p14:creationId xmlns:p14="http://schemas.microsoft.com/office/powerpoint/2010/main" val="398042273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计算机视觉：图像处理</a:t>
            </a:r>
          </a:p>
        </p:txBody>
      </p:sp>
      <p:sp>
        <p:nvSpPr>
          <p:cNvPr id="5" name="内容占位符 2"/>
          <p:cNvSpPr txBox="1">
            <a:spLocks/>
          </p:cNvSpPr>
          <p:nvPr/>
        </p:nvSpPr>
        <p:spPr>
          <a:xfrm>
            <a:off x="597408" y="845122"/>
            <a:ext cx="10924032" cy="774043"/>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lnSpc>
                <a:spcPct val="120000"/>
              </a:lnSpc>
              <a:spcBef>
                <a:spcPts val="1200"/>
              </a:spcBef>
              <a:buFont typeface="Wingdings" panose="05000000000000000000" pitchFamily="2" charset="2"/>
              <a:buChar char="q"/>
            </a:pPr>
            <a:r>
              <a:rPr lang="zh-CN" altLang="en-US" sz="3000" dirty="0">
                <a:latin typeface="Microsoft YaHei" panose="020B0503020204020204" pitchFamily="34" charset="-122"/>
                <a:ea typeface="Microsoft YaHei" panose="020B0503020204020204" pitchFamily="34" charset="-122"/>
              </a:rPr>
              <a:t>图像处理：把输入图像转换成具有所希望特性的另一幅图像，如增强细节（超分辨率）、</a:t>
            </a:r>
            <a:r>
              <a:rPr lang="zh-CN" altLang="en-US" sz="3000" b="1" dirty="0">
                <a:latin typeface="Microsoft YaHei" panose="020B0503020204020204" pitchFamily="34" charset="-122"/>
                <a:ea typeface="Microsoft YaHei" panose="020B0503020204020204" pitchFamily="34" charset="-122"/>
              </a:rPr>
              <a:t>图像重构</a:t>
            </a:r>
            <a:r>
              <a:rPr lang="zh-CN" altLang="en-US" sz="3000" dirty="0">
                <a:latin typeface="Microsoft YaHei" panose="020B0503020204020204" pitchFamily="34" charset="-122"/>
                <a:ea typeface="Microsoft YaHei" panose="020B0503020204020204" pitchFamily="34" charset="-122"/>
              </a:rPr>
              <a:t>、风格转换、美颜等</a:t>
            </a:r>
            <a:endParaRPr lang="en-US" altLang="zh-CN" sz="3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739EFDB0-6BC9-408F-AE7D-4AC4617B718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15924" y="2072640"/>
            <a:ext cx="10287000" cy="4742496"/>
          </a:xfrm>
          <a:prstGeom prst="rect">
            <a:avLst/>
          </a:prstGeom>
        </p:spPr>
      </p:pic>
    </p:spTree>
    <p:extLst>
      <p:ext uri="{BB962C8B-B14F-4D97-AF65-F5344CB8AC3E}">
        <p14:creationId xmlns:p14="http://schemas.microsoft.com/office/powerpoint/2010/main" val="410556496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计算机视觉：图像处理</a:t>
            </a:r>
          </a:p>
        </p:txBody>
      </p:sp>
      <p:pic>
        <p:nvPicPr>
          <p:cNvPr id="3" name="Picture 2">
            <a:extLst>
              <a:ext uri="{FF2B5EF4-FFF2-40B4-BE49-F238E27FC236}">
                <a16:creationId xmlns:a16="http://schemas.microsoft.com/office/drawing/2014/main" id="{EE9F5B39-8A7A-4690-ACCA-D75938BC9BB4}"/>
              </a:ext>
            </a:extLst>
          </p:cNvPr>
          <p:cNvPicPr>
            <a:picLocks noChangeAspect="1"/>
          </p:cNvPicPr>
          <p:nvPr/>
        </p:nvPicPr>
        <p:blipFill>
          <a:blip r:embed="rId3"/>
          <a:stretch>
            <a:fillRect/>
          </a:stretch>
        </p:blipFill>
        <p:spPr>
          <a:xfrm>
            <a:off x="242271" y="2717038"/>
            <a:ext cx="5004930" cy="3549650"/>
          </a:xfrm>
          <a:prstGeom prst="rect">
            <a:avLst/>
          </a:prstGeom>
        </p:spPr>
      </p:pic>
      <p:pic>
        <p:nvPicPr>
          <p:cNvPr id="4" name="Picture 3">
            <a:extLst>
              <a:ext uri="{FF2B5EF4-FFF2-40B4-BE49-F238E27FC236}">
                <a16:creationId xmlns:a16="http://schemas.microsoft.com/office/drawing/2014/main" id="{1E699943-55B1-40FD-A924-7262BC585B8F}"/>
              </a:ext>
            </a:extLst>
          </p:cNvPr>
          <p:cNvPicPr>
            <a:picLocks noChangeAspect="1"/>
          </p:cNvPicPr>
          <p:nvPr/>
        </p:nvPicPr>
        <p:blipFill>
          <a:blip r:embed="rId4"/>
          <a:stretch>
            <a:fillRect/>
          </a:stretch>
        </p:blipFill>
        <p:spPr>
          <a:xfrm>
            <a:off x="5680709" y="2717038"/>
            <a:ext cx="6247384" cy="3549650"/>
          </a:xfrm>
          <a:prstGeom prst="rect">
            <a:avLst/>
          </a:prstGeom>
        </p:spPr>
      </p:pic>
      <p:sp>
        <p:nvSpPr>
          <p:cNvPr id="6" name="内容占位符 2">
            <a:extLst>
              <a:ext uri="{FF2B5EF4-FFF2-40B4-BE49-F238E27FC236}">
                <a16:creationId xmlns:a16="http://schemas.microsoft.com/office/drawing/2014/main" id="{4CC51032-233D-4E6F-A4D2-CB381A0F78D3}"/>
              </a:ext>
            </a:extLst>
          </p:cNvPr>
          <p:cNvSpPr txBox="1">
            <a:spLocks/>
          </p:cNvSpPr>
          <p:nvPr/>
        </p:nvSpPr>
        <p:spPr>
          <a:xfrm>
            <a:off x="597408" y="942658"/>
            <a:ext cx="10924032" cy="774043"/>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lnSpc>
                <a:spcPct val="120000"/>
              </a:lnSpc>
              <a:spcBef>
                <a:spcPts val="1200"/>
              </a:spcBef>
              <a:buFont typeface="Wingdings" panose="05000000000000000000" pitchFamily="2" charset="2"/>
              <a:buChar char="q"/>
            </a:pPr>
            <a:r>
              <a:rPr lang="zh-CN" altLang="en-US" sz="3000" dirty="0">
                <a:latin typeface="Microsoft YaHei" panose="020B0503020204020204" pitchFamily="34" charset="-122"/>
                <a:ea typeface="Microsoft YaHei" panose="020B0503020204020204" pitchFamily="34" charset="-122"/>
              </a:rPr>
              <a:t>图像处理：把输入图像转换成具有所希望特性的另一幅图像，如增强细节（超分辨率）、图像重构、</a:t>
            </a:r>
            <a:r>
              <a:rPr lang="zh-CN" altLang="en-US" sz="3000" b="1" dirty="0">
                <a:latin typeface="Microsoft YaHei" panose="020B0503020204020204" pitchFamily="34" charset="-122"/>
                <a:ea typeface="Microsoft YaHei" panose="020B0503020204020204" pitchFamily="34" charset="-122"/>
              </a:rPr>
              <a:t>风格转换、美颜</a:t>
            </a:r>
            <a:r>
              <a:rPr lang="zh-CN" altLang="en-US" sz="3000" dirty="0">
                <a:latin typeface="Microsoft YaHei" panose="020B0503020204020204" pitchFamily="34" charset="-122"/>
                <a:ea typeface="Microsoft YaHei" panose="020B0503020204020204" pitchFamily="34" charset="-122"/>
              </a:rPr>
              <a:t>等</a:t>
            </a:r>
            <a:endParaRPr lang="en-US" altLang="zh-CN" sz="3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9280295"/>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计算机视觉：图像理解</a:t>
            </a:r>
          </a:p>
        </p:txBody>
      </p:sp>
      <p:sp>
        <p:nvSpPr>
          <p:cNvPr id="5" name="内容占位符 2"/>
          <p:cNvSpPr txBox="1">
            <a:spLocks/>
          </p:cNvSpPr>
          <p:nvPr/>
        </p:nvSpPr>
        <p:spPr>
          <a:xfrm>
            <a:off x="280416" y="1137730"/>
            <a:ext cx="11423904" cy="1288478"/>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lnSpc>
                <a:spcPct val="120000"/>
              </a:lnSpc>
              <a:spcBef>
                <a:spcPts val="1200"/>
              </a:spcBef>
              <a:buFont typeface="Wingdings" panose="05000000000000000000" pitchFamily="2" charset="2"/>
              <a:buChar char="q"/>
            </a:pPr>
            <a:r>
              <a:rPr lang="zh-CN" altLang="en-US" sz="3000" dirty="0">
                <a:latin typeface="Microsoft YaHei" panose="020B0503020204020204" pitchFamily="34" charset="-122"/>
                <a:ea typeface="Microsoft YaHei" panose="020B0503020204020204" pitchFamily="34" charset="-122"/>
              </a:rPr>
              <a:t>图像理解：不仅描述图象本身，而且描述和解释图象所代表的景物，以便理解图像内容，如给图像起标题</a:t>
            </a:r>
          </a:p>
        </p:txBody>
      </p:sp>
      <p:pic>
        <p:nvPicPr>
          <p:cNvPr id="7" name="Picture 6">
            <a:extLst>
              <a:ext uri="{FF2B5EF4-FFF2-40B4-BE49-F238E27FC236}">
                <a16:creationId xmlns:a16="http://schemas.microsoft.com/office/drawing/2014/main" id="{F661693E-7AC2-403F-BF54-5CD93667C2E1}"/>
              </a:ext>
            </a:extLst>
          </p:cNvPr>
          <p:cNvPicPr>
            <a:picLocks noChangeAspect="1"/>
          </p:cNvPicPr>
          <p:nvPr/>
        </p:nvPicPr>
        <p:blipFill>
          <a:blip r:embed="rId3"/>
          <a:stretch>
            <a:fillRect/>
          </a:stretch>
        </p:blipFill>
        <p:spPr>
          <a:xfrm>
            <a:off x="3653668" y="2427534"/>
            <a:ext cx="4605296" cy="4031806"/>
          </a:xfrm>
          <a:prstGeom prst="rect">
            <a:avLst/>
          </a:prstGeom>
        </p:spPr>
      </p:pic>
    </p:spTree>
    <p:extLst>
      <p:ext uri="{BB962C8B-B14F-4D97-AF65-F5344CB8AC3E}">
        <p14:creationId xmlns:p14="http://schemas.microsoft.com/office/powerpoint/2010/main" val="84322499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计算机视觉：图像生成</a:t>
            </a:r>
          </a:p>
        </p:txBody>
      </p:sp>
      <p:sp>
        <p:nvSpPr>
          <p:cNvPr id="5" name="内容占位符 2"/>
          <p:cNvSpPr txBox="1">
            <a:spLocks/>
          </p:cNvSpPr>
          <p:nvPr/>
        </p:nvSpPr>
        <p:spPr>
          <a:xfrm>
            <a:off x="280416" y="957691"/>
            <a:ext cx="11423904" cy="1288478"/>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spcBef>
                <a:spcPts val="1200"/>
              </a:spcBef>
            </a:pPr>
            <a:r>
              <a:rPr lang="en-US" altLang="zh-CN" sz="2000" dirty="0" err="1">
                <a:latin typeface="Microsoft YaHei" panose="020B0503020204020204" pitchFamily="34" charset="-122"/>
                <a:ea typeface="Microsoft YaHei" panose="020B0503020204020204" pitchFamily="34" charset="-122"/>
              </a:rPr>
              <a:t>Midjourney</a:t>
            </a:r>
            <a:r>
              <a:rPr lang="en-US" altLang="zh-CN" sz="2000" dirty="0">
                <a:latin typeface="Microsoft YaHei" panose="020B0503020204020204" pitchFamily="34" charset="-122"/>
                <a:ea typeface="Microsoft YaHei" panose="020B0503020204020204" pitchFamily="34" charset="-122"/>
              </a:rPr>
              <a:t> V5</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 pair of young Chinese lovers, wearing jackets and jeans, sitting on the roof, the background is Beijing in the 1990s, and the opposite building can be seen --v 5 --s 250 --q 2</a:t>
            </a:r>
            <a:r>
              <a:rPr lang="zh-CN" altLang="en-US" sz="20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36A0A75F-EC34-4FF2-97F1-595DAD4101C1}"/>
              </a:ext>
            </a:extLst>
          </p:cNvPr>
          <p:cNvPicPr>
            <a:picLocks noChangeAspect="1"/>
          </p:cNvPicPr>
          <p:nvPr/>
        </p:nvPicPr>
        <p:blipFill>
          <a:blip r:embed="rId3"/>
          <a:stretch>
            <a:fillRect/>
          </a:stretch>
        </p:blipFill>
        <p:spPr>
          <a:xfrm>
            <a:off x="1169847" y="2233489"/>
            <a:ext cx="4487114" cy="4487114"/>
          </a:xfrm>
          <a:prstGeom prst="rect">
            <a:avLst/>
          </a:prstGeom>
        </p:spPr>
      </p:pic>
      <p:pic>
        <p:nvPicPr>
          <p:cNvPr id="6" name="Picture 5">
            <a:extLst>
              <a:ext uri="{FF2B5EF4-FFF2-40B4-BE49-F238E27FC236}">
                <a16:creationId xmlns:a16="http://schemas.microsoft.com/office/drawing/2014/main" id="{F51B5389-823A-49F9-8D92-CF4AAC365C03}"/>
              </a:ext>
            </a:extLst>
          </p:cNvPr>
          <p:cNvPicPr>
            <a:picLocks noChangeAspect="1"/>
          </p:cNvPicPr>
          <p:nvPr/>
        </p:nvPicPr>
        <p:blipFill>
          <a:blip r:embed="rId4"/>
          <a:stretch>
            <a:fillRect/>
          </a:stretch>
        </p:blipFill>
        <p:spPr>
          <a:xfrm>
            <a:off x="6201812" y="1783790"/>
            <a:ext cx="5005511" cy="5005511"/>
          </a:xfrm>
          <a:prstGeom prst="rect">
            <a:avLst/>
          </a:prstGeom>
        </p:spPr>
      </p:pic>
    </p:spTree>
    <p:extLst>
      <p:ext uri="{BB962C8B-B14F-4D97-AF65-F5344CB8AC3E}">
        <p14:creationId xmlns:p14="http://schemas.microsoft.com/office/powerpoint/2010/main" val="291083874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计算机视觉：图像生成</a:t>
            </a:r>
          </a:p>
        </p:txBody>
      </p:sp>
      <p:pic>
        <p:nvPicPr>
          <p:cNvPr id="7" name="Picture 6">
            <a:extLst>
              <a:ext uri="{FF2B5EF4-FFF2-40B4-BE49-F238E27FC236}">
                <a16:creationId xmlns:a16="http://schemas.microsoft.com/office/drawing/2014/main" id="{DDF5F3CF-9689-456B-8141-D261BF8B09BC}"/>
              </a:ext>
            </a:extLst>
          </p:cNvPr>
          <p:cNvPicPr>
            <a:picLocks noChangeAspect="1"/>
          </p:cNvPicPr>
          <p:nvPr/>
        </p:nvPicPr>
        <p:blipFill>
          <a:blip r:embed="rId3"/>
          <a:stretch>
            <a:fillRect/>
          </a:stretch>
        </p:blipFill>
        <p:spPr>
          <a:xfrm>
            <a:off x="90120" y="1228898"/>
            <a:ext cx="6076624" cy="4934444"/>
          </a:xfrm>
          <a:prstGeom prst="rect">
            <a:avLst/>
          </a:prstGeom>
        </p:spPr>
      </p:pic>
      <p:pic>
        <p:nvPicPr>
          <p:cNvPr id="9" name="Picture 8">
            <a:extLst>
              <a:ext uri="{FF2B5EF4-FFF2-40B4-BE49-F238E27FC236}">
                <a16:creationId xmlns:a16="http://schemas.microsoft.com/office/drawing/2014/main" id="{A8E7BCC2-2E8C-472F-98EA-A117E7417E33}"/>
              </a:ext>
            </a:extLst>
          </p:cNvPr>
          <p:cNvPicPr>
            <a:picLocks noChangeAspect="1"/>
          </p:cNvPicPr>
          <p:nvPr/>
        </p:nvPicPr>
        <p:blipFill>
          <a:blip r:embed="rId4"/>
          <a:stretch>
            <a:fillRect/>
          </a:stretch>
        </p:blipFill>
        <p:spPr>
          <a:xfrm>
            <a:off x="6604526" y="1173257"/>
            <a:ext cx="5210959" cy="5210959"/>
          </a:xfrm>
          <a:prstGeom prst="rect">
            <a:avLst/>
          </a:prstGeom>
        </p:spPr>
      </p:pic>
    </p:spTree>
    <p:extLst>
      <p:ext uri="{BB962C8B-B14F-4D97-AF65-F5344CB8AC3E}">
        <p14:creationId xmlns:p14="http://schemas.microsoft.com/office/powerpoint/2010/main" val="383389289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计算机视觉：图像生成</a:t>
            </a:r>
          </a:p>
        </p:txBody>
      </p:sp>
      <p:pic>
        <p:nvPicPr>
          <p:cNvPr id="6" name="Picture 5">
            <a:extLst>
              <a:ext uri="{FF2B5EF4-FFF2-40B4-BE49-F238E27FC236}">
                <a16:creationId xmlns:a16="http://schemas.microsoft.com/office/drawing/2014/main" id="{322525C1-666D-4E59-B5B1-B476747BD76F}"/>
              </a:ext>
            </a:extLst>
          </p:cNvPr>
          <p:cNvPicPr>
            <a:picLocks noChangeAspect="1"/>
          </p:cNvPicPr>
          <p:nvPr/>
        </p:nvPicPr>
        <p:blipFill>
          <a:blip r:embed="rId3"/>
          <a:stretch>
            <a:fillRect/>
          </a:stretch>
        </p:blipFill>
        <p:spPr>
          <a:xfrm>
            <a:off x="1212021" y="956991"/>
            <a:ext cx="9966960" cy="2399199"/>
          </a:xfrm>
          <a:prstGeom prst="rect">
            <a:avLst/>
          </a:prstGeom>
        </p:spPr>
      </p:pic>
      <p:pic>
        <p:nvPicPr>
          <p:cNvPr id="7" name="Picture 6">
            <a:extLst>
              <a:ext uri="{FF2B5EF4-FFF2-40B4-BE49-F238E27FC236}">
                <a16:creationId xmlns:a16="http://schemas.microsoft.com/office/drawing/2014/main" id="{FD83756B-6332-43F7-8CD1-26D7A89C8C08}"/>
              </a:ext>
            </a:extLst>
          </p:cNvPr>
          <p:cNvPicPr>
            <a:picLocks noChangeAspect="1"/>
          </p:cNvPicPr>
          <p:nvPr/>
        </p:nvPicPr>
        <p:blipFill>
          <a:blip r:embed="rId4"/>
          <a:stretch>
            <a:fillRect/>
          </a:stretch>
        </p:blipFill>
        <p:spPr>
          <a:xfrm>
            <a:off x="1212021" y="3910738"/>
            <a:ext cx="9966960" cy="2452718"/>
          </a:xfrm>
          <a:prstGeom prst="rect">
            <a:avLst/>
          </a:prstGeom>
        </p:spPr>
      </p:pic>
      <p:sp>
        <p:nvSpPr>
          <p:cNvPr id="10" name="TextBox 9">
            <a:extLst>
              <a:ext uri="{FF2B5EF4-FFF2-40B4-BE49-F238E27FC236}">
                <a16:creationId xmlns:a16="http://schemas.microsoft.com/office/drawing/2014/main" id="{C82520DE-1E9D-409D-BE33-B43A97A1D72E}"/>
              </a:ext>
            </a:extLst>
          </p:cNvPr>
          <p:cNvSpPr txBox="1"/>
          <p:nvPr/>
        </p:nvSpPr>
        <p:spPr>
          <a:xfrm>
            <a:off x="3147896" y="3413713"/>
            <a:ext cx="6095210" cy="369332"/>
          </a:xfrm>
          <a:prstGeom prst="rect">
            <a:avLst/>
          </a:prstGeom>
          <a:noFill/>
        </p:spPr>
        <p:txBody>
          <a:bodyPr wrap="square">
            <a:spAutoFit/>
          </a:bodyPr>
          <a:lstStyle/>
          <a:p>
            <a:pPr algn="ctr"/>
            <a:r>
              <a:rPr lang="en-US" dirty="0">
                <a:latin typeface="微软雅黑" panose="020B0503020204020204" pitchFamily="34" charset="-122"/>
                <a:ea typeface="微软雅黑" panose="020B0503020204020204" pitchFamily="34" charset="-122"/>
              </a:rPr>
              <a:t>DALL·E 2 </a:t>
            </a:r>
            <a:r>
              <a:rPr lang="zh-CN" altLang="en-US" dirty="0">
                <a:latin typeface="微软雅黑" panose="020B0503020204020204" pitchFamily="34" charset="-122"/>
                <a:ea typeface="微软雅黑" panose="020B0503020204020204" pitchFamily="34" charset="-122"/>
              </a:rPr>
              <a:t>画图“牛油果形状的扶手椅”</a:t>
            </a:r>
            <a:endParaRPr lang="en-US" dirty="0">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id="{2C37F244-CBF3-4F57-AD03-351B1C480A32}"/>
              </a:ext>
            </a:extLst>
          </p:cNvPr>
          <p:cNvSpPr txBox="1"/>
          <p:nvPr/>
        </p:nvSpPr>
        <p:spPr>
          <a:xfrm>
            <a:off x="3147896" y="6446190"/>
            <a:ext cx="6095210" cy="369332"/>
          </a:xfrm>
          <a:prstGeom prst="rect">
            <a:avLst/>
          </a:prstGeom>
          <a:noFill/>
        </p:spPr>
        <p:txBody>
          <a:bodyPr wrap="square">
            <a:spAutoFit/>
          </a:bodyPr>
          <a:lstStyle/>
          <a:p>
            <a:pPr algn="ctr"/>
            <a:r>
              <a:rPr lang="en-US" dirty="0">
                <a:latin typeface="微软雅黑" panose="020B0503020204020204" pitchFamily="34" charset="-122"/>
                <a:ea typeface="微软雅黑" panose="020B0503020204020204" pitchFamily="34" charset="-122"/>
              </a:rPr>
              <a:t>Stable Diffusion</a:t>
            </a:r>
            <a:r>
              <a:rPr lang="zh-CN" altLang="en-US" dirty="0">
                <a:latin typeface="微软雅黑" panose="020B0503020204020204" pitchFamily="34" charset="-122"/>
                <a:ea typeface="微软雅黑" panose="020B0503020204020204" pitchFamily="34" charset="-122"/>
              </a:rPr>
              <a:t>画图“牛油果形状的扶手椅</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122596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计算机视觉：视频生成</a:t>
            </a:r>
          </a:p>
        </p:txBody>
      </p:sp>
      <p:sp>
        <p:nvSpPr>
          <p:cNvPr id="5" name="内容占位符 2"/>
          <p:cNvSpPr txBox="1">
            <a:spLocks/>
          </p:cNvSpPr>
          <p:nvPr/>
        </p:nvSpPr>
        <p:spPr>
          <a:xfrm>
            <a:off x="280416" y="957691"/>
            <a:ext cx="2126399" cy="1288478"/>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spcBef>
                <a:spcPts val="1200"/>
              </a:spcBef>
            </a:pPr>
            <a:r>
              <a:rPr lang="en-US" altLang="zh-CN" dirty="0">
                <a:latin typeface="Microsoft YaHei" panose="020B0503020204020204" pitchFamily="34" charset="-122"/>
                <a:ea typeface="Microsoft YaHei" panose="020B0503020204020204" pitchFamily="34" charset="-122"/>
              </a:rPr>
              <a:t>SORA</a:t>
            </a:r>
            <a:r>
              <a:rPr lang="zh-CN" altLang="en-US" dirty="0">
                <a:latin typeface="Microsoft YaHei" panose="020B0503020204020204" pitchFamily="34" charset="-122"/>
                <a:ea typeface="Microsoft YaHei" panose="020B0503020204020204" pitchFamily="34" charset="-122"/>
              </a:rPr>
              <a:t>提示词</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一位时髦的女士穿行在东京的街头，街道充满了温暖的霓虹灯光和动感的城市标志。她穿着一件黑色皮夹克，一条长红裙和黑色靴子，手拿一个黑色手提包。她戴着太阳镜和红色口红。她走路既自信又随意。街道潮湿且能反射，创造出彩色灯光的镜面效果。许多行人来来往往。</a:t>
            </a:r>
          </a:p>
        </p:txBody>
      </p:sp>
      <p:pic>
        <p:nvPicPr>
          <p:cNvPr id="7" name="OpenAI Sora sample  tokyo walk1080p">
            <a:hlinkClick r:id="" action="ppaction://media"/>
            <a:extLst>
              <a:ext uri="{FF2B5EF4-FFF2-40B4-BE49-F238E27FC236}">
                <a16:creationId xmlns:a16="http://schemas.microsoft.com/office/drawing/2014/main" id="{CE29A2BD-7ABC-434E-A5E2-61C36EC6B9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7584" y="1051500"/>
            <a:ext cx="9144000" cy="5143500"/>
          </a:xfrm>
          <a:prstGeom prst="rect">
            <a:avLst/>
          </a:prstGeom>
        </p:spPr>
      </p:pic>
    </p:spTree>
    <p:extLst>
      <p:ext uri="{BB962C8B-B14F-4D97-AF65-F5344CB8AC3E}">
        <p14:creationId xmlns:p14="http://schemas.microsoft.com/office/powerpoint/2010/main" val="41197228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a:t>
            </a:r>
          </a:p>
        </p:txBody>
      </p:sp>
      <p:sp>
        <p:nvSpPr>
          <p:cNvPr id="3" name="内容占位符 2"/>
          <p:cNvSpPr>
            <a:spLocks noGrp="1"/>
          </p:cNvSpPr>
          <p:nvPr>
            <p:ph idx="1"/>
          </p:nvPr>
        </p:nvSpPr>
        <p:spPr/>
        <p:txBody>
          <a:bodyPr/>
          <a:lstStyle/>
          <a:p>
            <a:r>
              <a:rPr lang="zh-CN" altLang="en-US" dirty="0"/>
              <a:t>观点分类，</a:t>
            </a:r>
            <a:r>
              <a:rPr lang="en-US" altLang="zh-CN" dirty="0"/>
              <a:t>Sentiment Classification</a:t>
            </a:r>
          </a:p>
          <a:p>
            <a:pPr lvl="1"/>
            <a:r>
              <a:rPr lang="zh-CN" altLang="en-US" dirty="0"/>
              <a:t>商品评价反馈</a:t>
            </a:r>
            <a:endParaRPr lang="en-US" altLang="zh-CN" dirty="0"/>
          </a:p>
          <a:p>
            <a:pPr lvl="1"/>
            <a:r>
              <a:rPr lang="zh-CN" altLang="en-US" dirty="0"/>
              <a:t>舆情分析</a:t>
            </a:r>
            <a:endParaRPr lang="en-US" altLang="zh-CN" dirty="0"/>
          </a:p>
          <a:p>
            <a:pPr lvl="1"/>
            <a:r>
              <a:rPr lang="zh-CN" altLang="en-US" dirty="0"/>
              <a:t>市场行情分析</a:t>
            </a:r>
            <a:endParaRPr lang="en-US" altLang="zh-CN" dirty="0"/>
          </a:p>
          <a:p>
            <a:r>
              <a:rPr lang="zh-CN" altLang="en-US" dirty="0"/>
              <a:t>自然语言生成</a:t>
            </a:r>
            <a:endParaRPr lang="en-US" altLang="zh-CN" dirty="0"/>
          </a:p>
          <a:p>
            <a:pPr lvl="1"/>
            <a:r>
              <a:rPr lang="zh-CN" altLang="en-US" dirty="0"/>
              <a:t>聊天机器人</a:t>
            </a:r>
            <a:endParaRPr lang="en-US" altLang="zh-CN" dirty="0"/>
          </a:p>
          <a:p>
            <a:pPr lvl="1"/>
            <a:r>
              <a:rPr lang="zh-CN" altLang="en-US" dirty="0"/>
              <a:t>机器翻译</a:t>
            </a:r>
            <a:endParaRPr lang="en-US" altLang="zh-CN" dirty="0"/>
          </a:p>
          <a:p>
            <a:pPr lvl="1"/>
            <a:r>
              <a:rPr lang="zh-CN" altLang="en-US" dirty="0"/>
              <a:t>自动写代码</a:t>
            </a:r>
            <a:endParaRPr lang="en-US" altLang="zh-CN" dirty="0"/>
          </a:p>
          <a:p>
            <a:pPr lvl="1"/>
            <a:endParaRPr lang="zh-CN" altLang="en-US" dirty="0"/>
          </a:p>
        </p:txBody>
      </p:sp>
      <p:pic>
        <p:nvPicPr>
          <p:cNvPr id="5122" name="Picture 2" descr="https://image.jiqizhixin.com/uploads/editor/1c76aa0f-a535-4aff-be72-aba178499c41/15468374650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929" y="418466"/>
            <a:ext cx="4551091" cy="634445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219168" y="1027906"/>
            <a:ext cx="6134632" cy="5334462"/>
          </a:xfrm>
          <a:prstGeom prst="rect">
            <a:avLst/>
          </a:prstGeom>
        </p:spPr>
      </p:pic>
    </p:spTree>
    <p:extLst>
      <p:ext uri="{BB962C8B-B14F-4D97-AF65-F5344CB8AC3E}">
        <p14:creationId xmlns:p14="http://schemas.microsoft.com/office/powerpoint/2010/main" val="23993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你将学到</a:t>
            </a:r>
          </a:p>
        </p:txBody>
      </p:sp>
      <p:sp>
        <p:nvSpPr>
          <p:cNvPr id="3" name="内容占位符 2"/>
          <p:cNvSpPr>
            <a:spLocks noGrp="1"/>
          </p:cNvSpPr>
          <p:nvPr>
            <p:ph idx="1"/>
          </p:nvPr>
        </p:nvSpPr>
        <p:spPr/>
        <p:txBody>
          <a:bodyPr>
            <a:normAutofit/>
          </a:bodyPr>
          <a:lstStyle/>
          <a:p>
            <a:r>
              <a:rPr lang="zh-CN" altLang="en-US" dirty="0"/>
              <a:t>什么是机器学习</a:t>
            </a:r>
            <a:endParaRPr lang="en-US" altLang="zh-CN" dirty="0"/>
          </a:p>
          <a:p>
            <a:r>
              <a:rPr lang="zh-CN" altLang="en-US" dirty="0"/>
              <a:t>最简单的机器学习</a:t>
            </a:r>
            <a:r>
              <a:rPr lang="en-US" altLang="zh-CN" dirty="0"/>
              <a:t>——linear regression</a:t>
            </a:r>
          </a:p>
          <a:p>
            <a:r>
              <a:rPr lang="zh-CN" altLang="en-US" dirty="0"/>
              <a:t>机器是怎么学习的</a:t>
            </a:r>
            <a:endParaRPr lang="en-US" altLang="zh-CN" dirty="0"/>
          </a:p>
          <a:p>
            <a:r>
              <a:rPr lang="zh-CN" altLang="en-US" dirty="0"/>
              <a:t>机器学习的种类</a:t>
            </a:r>
            <a:endParaRPr lang="en-US" altLang="zh-CN" dirty="0"/>
          </a:p>
          <a:p>
            <a:r>
              <a:rPr lang="zh-CN" altLang="en-US" dirty="0"/>
              <a:t>传统的机器学习方法</a:t>
            </a:r>
            <a:endParaRPr lang="en-US" altLang="zh-CN" dirty="0"/>
          </a:p>
          <a:p>
            <a:pPr lvl="1"/>
            <a:r>
              <a:rPr lang="en-US" altLang="zh-CN" dirty="0"/>
              <a:t>SK-learn</a:t>
            </a:r>
          </a:p>
          <a:p>
            <a:pPr lvl="1"/>
            <a:r>
              <a:rPr lang="zh-CN" altLang="en-US" dirty="0"/>
              <a:t>基本的分类</a:t>
            </a:r>
            <a:endParaRPr lang="en-US" altLang="zh-CN" dirty="0"/>
          </a:p>
          <a:p>
            <a:r>
              <a:rPr lang="zh-CN" altLang="en-US" dirty="0"/>
              <a:t>机器学习的基本套路</a:t>
            </a:r>
            <a:endParaRPr lang="en-US" altLang="zh-CN" dirty="0"/>
          </a:p>
          <a:p>
            <a:r>
              <a:rPr lang="zh-CN" altLang="en-US" dirty="0"/>
              <a:t>如何使用</a:t>
            </a:r>
            <a:r>
              <a:rPr lang="en-US" altLang="zh-CN" dirty="0" err="1"/>
              <a:t>kaggle</a:t>
            </a:r>
            <a:r>
              <a:rPr lang="zh-CN" altLang="en-US" dirty="0"/>
              <a:t>找数据并完成基本的机器学习应用</a:t>
            </a:r>
          </a:p>
        </p:txBody>
      </p:sp>
    </p:spTree>
    <p:extLst>
      <p:ext uri="{BB962C8B-B14F-4D97-AF65-F5344CB8AC3E}">
        <p14:creationId xmlns:p14="http://schemas.microsoft.com/office/powerpoint/2010/main" val="4238859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自然语言处理：聊天机器人</a:t>
            </a:r>
          </a:p>
        </p:txBody>
      </p:sp>
      <p:sp>
        <p:nvSpPr>
          <p:cNvPr id="6" name="Rectangle 5">
            <a:extLst>
              <a:ext uri="{FF2B5EF4-FFF2-40B4-BE49-F238E27FC236}">
                <a16:creationId xmlns:a16="http://schemas.microsoft.com/office/drawing/2014/main" id="{8C63F82A-76BA-43C9-BE06-7B04122352B5}"/>
              </a:ext>
            </a:extLst>
          </p:cNvPr>
          <p:cNvSpPr/>
          <p:nvPr/>
        </p:nvSpPr>
        <p:spPr>
          <a:xfrm>
            <a:off x="438912" y="897614"/>
            <a:ext cx="11399520" cy="1723549"/>
          </a:xfrm>
          <a:prstGeom prst="rect">
            <a:avLst/>
          </a:prstGeom>
        </p:spPr>
        <p:txBody>
          <a:bodyPr wrap="square">
            <a:spAutoFit/>
          </a:bodyPr>
          <a:lstStyle/>
          <a:p>
            <a:pPr marL="463550" indent="-463550">
              <a:spcBef>
                <a:spcPts val="1200"/>
              </a:spcBef>
              <a:buFont typeface="Wingdings" panose="05000000000000000000" pitchFamily="2" charset="2"/>
              <a:buChar char="q"/>
            </a:pPr>
            <a:r>
              <a:rPr lang="zh-CN" altLang="en-US" sz="3200" dirty="0">
                <a:latin typeface="微软雅黑" panose="020B0503020204020204" pitchFamily="34" charset="-122"/>
                <a:ea typeface="微软雅黑" panose="020B0503020204020204" pitchFamily="34" charset="-122"/>
              </a:rPr>
              <a:t>聊天机器人（</a:t>
            </a:r>
            <a:r>
              <a:rPr lang="en-US" altLang="zh-CN" sz="3200" dirty="0">
                <a:latin typeface="微软雅黑" panose="020B0503020204020204" pitchFamily="34" charset="-122"/>
                <a:ea typeface="微软雅黑" panose="020B0503020204020204" pitchFamily="34" charset="-122"/>
              </a:rPr>
              <a:t>Chatterbot</a:t>
            </a:r>
            <a:r>
              <a:rPr lang="zh-CN" altLang="en-US" sz="3200" dirty="0">
                <a:latin typeface="微软雅黑" panose="020B0503020204020204" pitchFamily="34" charset="-122"/>
                <a:ea typeface="微软雅黑" panose="020B0503020204020204" pitchFamily="34" charset="-122"/>
              </a:rPr>
              <a:t>）是经由对话或文字进行交谈的计算机程序，能够模拟人类对话，通过图灵测试</a:t>
            </a:r>
          </a:p>
          <a:p>
            <a:pPr marL="463550" indent="-463550">
              <a:spcBef>
                <a:spcPts val="1200"/>
              </a:spcBef>
              <a:buFont typeface="Wingdings" panose="05000000000000000000" pitchFamily="2" charset="2"/>
              <a:buChar char="q"/>
            </a:pPr>
            <a:r>
              <a:rPr lang="zh-CN" altLang="en-US" sz="3200" dirty="0">
                <a:latin typeface="微软雅黑" panose="020B0503020204020204" pitchFamily="34" charset="-122"/>
                <a:ea typeface="微软雅黑" panose="020B0503020204020204" pitchFamily="34" charset="-122"/>
              </a:rPr>
              <a:t>聊天机器人可用于实用的目的，如客户服务或资讯获取</a:t>
            </a:r>
            <a:endParaRPr lang="en-US" sz="3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F5ABF085-DD82-48F2-A997-7D8EE734400B}"/>
              </a:ext>
            </a:extLst>
          </p:cNvPr>
          <p:cNvPicPr>
            <a:picLocks noChangeAspect="1"/>
          </p:cNvPicPr>
          <p:nvPr/>
        </p:nvPicPr>
        <p:blipFill rotWithShape="1">
          <a:blip r:embed="rId3">
            <a:extLst>
              <a:ext uri="{28A0092B-C50C-407E-A947-70E740481C1C}">
                <a14:useLocalDpi xmlns:a14="http://schemas.microsoft.com/office/drawing/2010/main"/>
              </a:ext>
            </a:extLst>
          </a:blip>
          <a:srcRect t="-1" b="39467"/>
          <a:stretch/>
        </p:blipFill>
        <p:spPr>
          <a:xfrm>
            <a:off x="97536" y="2663952"/>
            <a:ext cx="11914463" cy="4151376"/>
          </a:xfrm>
          <a:prstGeom prst="rect">
            <a:avLst/>
          </a:prstGeom>
        </p:spPr>
      </p:pic>
    </p:spTree>
    <p:extLst>
      <p:ext uri="{BB962C8B-B14F-4D97-AF65-F5344CB8AC3E}">
        <p14:creationId xmlns:p14="http://schemas.microsoft.com/office/powerpoint/2010/main" val="318819508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GPT4 </a:t>
            </a:r>
            <a:r>
              <a:rPr lang="zh-CN" altLang="en-US" dirty="0"/>
              <a:t>：图片理解</a:t>
            </a:r>
          </a:p>
        </p:txBody>
      </p:sp>
      <p:sp>
        <p:nvSpPr>
          <p:cNvPr id="6" name="TextBox 5">
            <a:extLst>
              <a:ext uri="{FF2B5EF4-FFF2-40B4-BE49-F238E27FC236}">
                <a16:creationId xmlns:a16="http://schemas.microsoft.com/office/drawing/2014/main" id="{5143EA02-3B5E-40D1-BD11-B1BBB51AA697}"/>
              </a:ext>
            </a:extLst>
          </p:cNvPr>
          <p:cNvSpPr txBox="1"/>
          <p:nvPr/>
        </p:nvSpPr>
        <p:spPr>
          <a:xfrm>
            <a:off x="271371" y="859794"/>
            <a:ext cx="11680722" cy="1872116"/>
          </a:xfrm>
          <a:prstGeom prst="rect">
            <a:avLst/>
          </a:prstGeom>
          <a:noFill/>
        </p:spPr>
        <p:txBody>
          <a:bodyPr wrap="square">
            <a:spAutoFit/>
          </a:bodyPr>
          <a:lstStyle/>
          <a:p>
            <a:pPr marL="457200" indent="-457200" algn="just">
              <a:lnSpc>
                <a:spcPct val="130000"/>
              </a:lnSpc>
              <a:spcBef>
                <a:spcPts val="1200"/>
              </a:spcBef>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GPT-4</a:t>
            </a:r>
            <a:r>
              <a:rPr lang="zh-CN" altLang="en-US" sz="2800" dirty="0">
                <a:latin typeface="微软雅黑" panose="020B0503020204020204" pitchFamily="34" charset="-122"/>
                <a:ea typeface="微软雅黑" panose="020B0503020204020204" pitchFamily="34" charset="-122"/>
              </a:rPr>
              <a:t>的图片理解能力是如此强大，它甚至能仅凭一张极其潦草、高度概括的手绘设计图，瞬间做出相应的网站</a:t>
            </a:r>
          </a:p>
          <a:p>
            <a:pPr marL="457200" indent="-457200" algn="just">
              <a:lnSpc>
                <a:spcPct val="130000"/>
              </a:lnSpc>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虽然这个网站有点简陋，但该有的都有，标题、文字、按钮齐全</a:t>
            </a:r>
            <a:endParaRPr lang="en-US" altLang="zh-CN" sz="2800"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815C8F72-6F00-439A-BE35-D95F36CA2489}"/>
              </a:ext>
            </a:extLst>
          </p:cNvPr>
          <p:cNvPicPr>
            <a:picLocks noChangeAspect="1"/>
          </p:cNvPicPr>
          <p:nvPr/>
        </p:nvPicPr>
        <p:blipFill rotWithShape="1">
          <a:blip r:embed="rId3"/>
          <a:srcRect l="29690" t="5437" r="32606"/>
          <a:stretch/>
        </p:blipFill>
        <p:spPr>
          <a:xfrm>
            <a:off x="733080" y="2892376"/>
            <a:ext cx="2442408" cy="3514644"/>
          </a:xfrm>
          <a:prstGeom prst="rect">
            <a:avLst/>
          </a:prstGeom>
        </p:spPr>
      </p:pic>
      <p:pic>
        <p:nvPicPr>
          <p:cNvPr id="7" name="Picture 6">
            <a:extLst>
              <a:ext uri="{FF2B5EF4-FFF2-40B4-BE49-F238E27FC236}">
                <a16:creationId xmlns:a16="http://schemas.microsoft.com/office/drawing/2014/main" id="{30787467-CB17-4DB7-B7A3-35C2777B9ACA}"/>
              </a:ext>
            </a:extLst>
          </p:cNvPr>
          <p:cNvPicPr>
            <a:picLocks noChangeAspect="1"/>
          </p:cNvPicPr>
          <p:nvPr/>
        </p:nvPicPr>
        <p:blipFill>
          <a:blip r:embed="rId4"/>
          <a:stretch>
            <a:fillRect/>
          </a:stretch>
        </p:blipFill>
        <p:spPr>
          <a:xfrm>
            <a:off x="3351429" y="2868561"/>
            <a:ext cx="8251681" cy="3702942"/>
          </a:xfrm>
          <a:prstGeom prst="rect">
            <a:avLst/>
          </a:prstGeom>
        </p:spPr>
      </p:pic>
    </p:spTree>
    <p:extLst>
      <p:ext uri="{BB962C8B-B14F-4D97-AF65-F5344CB8AC3E}">
        <p14:creationId xmlns:p14="http://schemas.microsoft.com/office/powerpoint/2010/main" val="69037333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自动驾驶</a:t>
            </a:r>
          </a:p>
        </p:txBody>
      </p:sp>
      <p:pic>
        <p:nvPicPr>
          <p:cNvPr id="5" name="图片 4" hidden="1"/>
          <p:cNvPicPr>
            <a:picLocks noChangeAspect="1"/>
          </p:cNvPicPr>
          <p:nvPr/>
        </p:nvPicPr>
        <p:blipFill>
          <a:blip r:embed="rId2"/>
          <a:stretch>
            <a:fillRect/>
          </a:stretch>
        </p:blipFill>
        <p:spPr>
          <a:xfrm>
            <a:off x="2407920" y="1782347"/>
            <a:ext cx="6469380" cy="3584037"/>
          </a:xfrm>
          <a:prstGeom prst="rect">
            <a:avLst/>
          </a:prstGeom>
        </p:spPr>
      </p:pic>
      <p:pic>
        <p:nvPicPr>
          <p:cNvPr id="4" name="内容占位符 3" hidden="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35705" y="2076291"/>
            <a:ext cx="7524750" cy="4200525"/>
          </a:xfrm>
        </p:spPr>
      </p:pic>
      <p:sp>
        <p:nvSpPr>
          <p:cNvPr id="6" name="内容占位符 2"/>
          <p:cNvSpPr txBox="1">
            <a:spLocks/>
          </p:cNvSpPr>
          <p:nvPr/>
        </p:nvSpPr>
        <p:spPr>
          <a:xfrm>
            <a:off x="88392" y="203288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特斯拉</a:t>
            </a:r>
            <a:r>
              <a:rPr lang="en-US" altLang="zh-CN" dirty="0"/>
              <a:t>FSD</a:t>
            </a:r>
          </a:p>
          <a:p>
            <a:pPr lvl="1"/>
            <a:r>
              <a:rPr lang="en-US" altLang="zh-CN" dirty="0"/>
              <a:t>Society of Automotive Engineers (SAE) 5</a:t>
            </a:r>
            <a:r>
              <a:rPr lang="zh-CN" altLang="en-US" dirty="0"/>
              <a:t>级自动驾驶</a:t>
            </a:r>
            <a:endParaRPr lang="en-US" altLang="zh-CN" dirty="0"/>
          </a:p>
          <a:p>
            <a:pPr lvl="1"/>
            <a:r>
              <a:rPr lang="zh-CN" altLang="en-US" dirty="0"/>
              <a:t>利用数十亿英里真实驾驶数据训练</a:t>
            </a:r>
            <a:endParaRPr lang="en-US" altLang="zh-CN" dirty="0"/>
          </a:p>
          <a:p>
            <a:pPr lvl="1"/>
            <a:r>
              <a:rPr lang="zh-CN" altLang="en-US" dirty="0"/>
              <a:t>数十亿模拟驾驶数据训练</a:t>
            </a:r>
            <a:endParaRPr lang="en-US" altLang="zh-CN" dirty="0"/>
          </a:p>
          <a:p>
            <a:pPr lvl="1"/>
            <a:r>
              <a:rPr lang="zh-CN" altLang="en-US" dirty="0"/>
              <a:t>纯可见光</a:t>
            </a:r>
            <a:endParaRPr lang="en-US" altLang="zh-CN" dirty="0"/>
          </a:p>
          <a:p>
            <a:pPr lvl="1"/>
            <a:r>
              <a:rPr lang="en-US" altLang="zh-CN" dirty="0"/>
              <a:t>1000</a:t>
            </a:r>
            <a:r>
              <a:rPr lang="zh-CN" altLang="en-US" dirty="0"/>
              <a:t>名专职数据标注师</a:t>
            </a:r>
            <a:endParaRPr lang="en-US" altLang="zh-CN" dirty="0"/>
          </a:p>
          <a:p>
            <a:pPr lvl="1"/>
            <a:r>
              <a:rPr lang="zh-CN" altLang="en-US" dirty="0"/>
              <a:t>近</a:t>
            </a:r>
            <a:r>
              <a:rPr lang="en-US" altLang="zh-CN" dirty="0"/>
              <a:t>6000</a:t>
            </a:r>
            <a:r>
              <a:rPr lang="zh-CN" altLang="en-US" dirty="0"/>
              <a:t>块</a:t>
            </a:r>
            <a:r>
              <a:rPr lang="en-US" altLang="zh-CN" dirty="0"/>
              <a:t>A100 GPU</a:t>
            </a:r>
          </a:p>
          <a:p>
            <a:pPr lvl="1"/>
            <a:endParaRPr lang="en-US" altLang="zh-CN" dirty="0"/>
          </a:p>
        </p:txBody>
      </p:sp>
      <p:pic>
        <p:nvPicPr>
          <p:cNvPr id="8" name="图片 7"/>
          <p:cNvPicPr>
            <a:picLocks noChangeAspect="1"/>
          </p:cNvPicPr>
          <p:nvPr/>
        </p:nvPicPr>
        <p:blipFill rotWithShape="1">
          <a:blip r:embed="rId4">
            <a:clrChange>
              <a:clrFrom>
                <a:srgbClr val="FFFFFF"/>
              </a:clrFrom>
              <a:clrTo>
                <a:srgbClr val="FFFFFF">
                  <a:alpha val="0"/>
                </a:srgbClr>
              </a:clrTo>
            </a:clrChange>
          </a:blip>
          <a:srcRect b="10923"/>
          <a:stretch/>
        </p:blipFill>
        <p:spPr>
          <a:xfrm>
            <a:off x="5632704" y="0"/>
            <a:ext cx="6559296" cy="2534375"/>
          </a:xfrm>
          <a:prstGeom prst="rect">
            <a:avLst/>
          </a:prstGeom>
        </p:spPr>
      </p:pic>
      <p:pic>
        <p:nvPicPr>
          <p:cNvPr id="3" name="图片 2"/>
          <p:cNvPicPr>
            <a:picLocks noChangeAspect="1"/>
          </p:cNvPicPr>
          <p:nvPr/>
        </p:nvPicPr>
        <p:blipFill>
          <a:blip r:embed="rId5"/>
          <a:stretch>
            <a:fillRect/>
          </a:stretch>
        </p:blipFill>
        <p:spPr>
          <a:xfrm>
            <a:off x="1080954" y="5070380"/>
            <a:ext cx="2824620" cy="145926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918" y="3950208"/>
            <a:ext cx="5015080" cy="2799557"/>
          </a:xfrm>
          <a:prstGeom prst="rect">
            <a:avLst/>
          </a:prstGeom>
        </p:spPr>
      </p:pic>
    </p:spTree>
    <p:extLst>
      <p:ext uri="{BB962C8B-B14F-4D97-AF65-F5344CB8AC3E}">
        <p14:creationId xmlns:p14="http://schemas.microsoft.com/office/powerpoint/2010/main" val="239385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强化学习的应用</a:t>
            </a:r>
          </a:p>
        </p:txBody>
      </p:sp>
      <p:sp>
        <p:nvSpPr>
          <p:cNvPr id="3" name="内容占位符 2"/>
          <p:cNvSpPr>
            <a:spLocks noGrp="1"/>
          </p:cNvSpPr>
          <p:nvPr>
            <p:ph idx="1"/>
          </p:nvPr>
        </p:nvSpPr>
        <p:spPr>
          <a:xfrm>
            <a:off x="220980" y="2267268"/>
            <a:ext cx="10515600" cy="4351338"/>
          </a:xfrm>
        </p:spPr>
        <p:txBody>
          <a:bodyPr/>
          <a:lstStyle/>
          <a:p>
            <a:r>
              <a:rPr lang="en-US" altLang="zh-CN" dirty="0"/>
              <a:t>Alpha-Go Zero</a:t>
            </a:r>
          </a:p>
          <a:p>
            <a:pPr lvl="1"/>
            <a:r>
              <a:rPr lang="zh-CN" altLang="en-US" dirty="0"/>
              <a:t>强化学习，自己和自己下棋</a:t>
            </a:r>
            <a:endParaRPr lang="en-US" altLang="zh-CN" dirty="0"/>
          </a:p>
          <a:p>
            <a:pPr lvl="1"/>
            <a:r>
              <a:rPr lang="en-US" altLang="zh-CN" dirty="0"/>
              <a:t>3</a:t>
            </a:r>
            <a:r>
              <a:rPr lang="zh-CN" altLang="en-US" dirty="0"/>
              <a:t>天，自己和自己下了</a:t>
            </a:r>
            <a:r>
              <a:rPr lang="en-US" altLang="zh-CN" dirty="0"/>
              <a:t>490</a:t>
            </a:r>
            <a:r>
              <a:rPr lang="zh-CN" altLang="en-US" dirty="0"/>
              <a:t>万盘</a:t>
            </a:r>
            <a:endParaRPr lang="en-US" altLang="zh-CN" dirty="0"/>
          </a:p>
          <a:p>
            <a:pPr lvl="1"/>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2534" y="983264"/>
            <a:ext cx="5691235" cy="3117532"/>
          </a:xfrm>
          <a:prstGeom prst="rect">
            <a:avLst/>
          </a:prstGeom>
        </p:spPr>
      </p:pic>
      <p:pic>
        <p:nvPicPr>
          <p:cNvPr id="6" name="图片 5"/>
          <p:cNvPicPr>
            <a:picLocks noChangeAspect="1"/>
          </p:cNvPicPr>
          <p:nvPr/>
        </p:nvPicPr>
        <p:blipFill>
          <a:blip r:embed="rId3"/>
          <a:stretch>
            <a:fillRect/>
          </a:stretch>
        </p:blipFill>
        <p:spPr>
          <a:xfrm>
            <a:off x="6744007" y="4197349"/>
            <a:ext cx="3322608" cy="2232853"/>
          </a:xfrm>
          <a:prstGeom prst="rect">
            <a:avLst/>
          </a:prstGeom>
        </p:spPr>
      </p:pic>
    </p:spTree>
    <p:extLst>
      <p:ext uri="{BB962C8B-B14F-4D97-AF65-F5344CB8AC3E}">
        <p14:creationId xmlns:p14="http://schemas.microsoft.com/office/powerpoint/2010/main" val="191045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强化学习的应用</a:t>
            </a:r>
          </a:p>
        </p:txBody>
      </p:sp>
      <p:sp>
        <p:nvSpPr>
          <p:cNvPr id="3" name="内容占位符 2"/>
          <p:cNvSpPr>
            <a:spLocks noGrp="1"/>
          </p:cNvSpPr>
          <p:nvPr>
            <p:ph idx="1"/>
          </p:nvPr>
        </p:nvSpPr>
        <p:spPr/>
        <p:txBody>
          <a:bodyPr/>
          <a:lstStyle/>
          <a:p>
            <a:r>
              <a:rPr lang="en-US" altLang="zh-CN" dirty="0"/>
              <a:t>AI</a:t>
            </a:r>
            <a:r>
              <a:rPr lang="zh-CN" altLang="en-US" dirty="0"/>
              <a:t>玩游戏</a:t>
            </a:r>
            <a:endParaRPr lang="en-US" altLang="zh-CN" dirty="0"/>
          </a:p>
          <a:p>
            <a:pPr lvl="1"/>
            <a:r>
              <a:rPr lang="zh-CN" altLang="en-US" dirty="0"/>
              <a:t>可以在任何游戏上超越人类</a:t>
            </a:r>
            <a:endParaRPr lang="en-US" altLang="zh-CN" dirty="0"/>
          </a:p>
          <a:p>
            <a:pPr lvl="1"/>
            <a:r>
              <a:rPr lang="zh-CN" altLang="en-US" dirty="0"/>
              <a:t>发现一些奇怪的技巧</a:t>
            </a:r>
            <a:endParaRPr lang="en-US" altLang="zh-CN" dirty="0"/>
          </a:p>
          <a:p>
            <a:r>
              <a:rPr lang="en-US" altLang="zh-CN" dirty="0"/>
              <a:t>AI</a:t>
            </a:r>
            <a:r>
              <a:rPr lang="zh-CN" altLang="en-US" dirty="0"/>
              <a:t>控制和聚变装置</a:t>
            </a:r>
            <a:endParaRPr lang="en-US" altLang="zh-CN" dirty="0"/>
          </a:p>
          <a:p>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40" y="2848928"/>
            <a:ext cx="5728334" cy="3162095"/>
          </a:xfrm>
          <a:prstGeom prst="rect">
            <a:avLst/>
          </a:prstGeom>
        </p:spPr>
      </p:pic>
      <p:pic>
        <p:nvPicPr>
          <p:cNvPr id="5" name="图片 4"/>
          <p:cNvPicPr>
            <a:picLocks noChangeAspect="1"/>
          </p:cNvPicPr>
          <p:nvPr/>
        </p:nvPicPr>
        <p:blipFill>
          <a:blip r:embed="rId3"/>
          <a:stretch>
            <a:fillRect/>
          </a:stretch>
        </p:blipFill>
        <p:spPr>
          <a:xfrm>
            <a:off x="4648199" y="931236"/>
            <a:ext cx="4888559" cy="5079787"/>
          </a:xfrm>
          <a:prstGeom prst="rect">
            <a:avLst/>
          </a:prstGeom>
        </p:spPr>
      </p:pic>
      <p:pic>
        <p:nvPicPr>
          <p:cNvPr id="7" name="图片 6"/>
          <p:cNvPicPr>
            <a:picLocks noChangeAspect="1"/>
          </p:cNvPicPr>
          <p:nvPr/>
        </p:nvPicPr>
        <p:blipFill>
          <a:blip r:embed="rId4"/>
          <a:stretch>
            <a:fillRect/>
          </a:stretch>
        </p:blipFill>
        <p:spPr>
          <a:xfrm>
            <a:off x="1611359" y="3093720"/>
            <a:ext cx="8390783" cy="355738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1359" y="3449488"/>
            <a:ext cx="3669301" cy="3259217"/>
          </a:xfrm>
          <a:prstGeom prst="rect">
            <a:avLst/>
          </a:prstGeom>
        </p:spPr>
      </p:pic>
      <p:pic>
        <p:nvPicPr>
          <p:cNvPr id="6" name="图片 5"/>
          <p:cNvPicPr>
            <a:picLocks noChangeAspect="1"/>
          </p:cNvPicPr>
          <p:nvPr/>
        </p:nvPicPr>
        <p:blipFill>
          <a:blip r:embed="rId6"/>
          <a:stretch>
            <a:fillRect/>
          </a:stretch>
        </p:blipFill>
        <p:spPr>
          <a:xfrm>
            <a:off x="1082039" y="3816765"/>
            <a:ext cx="4480873" cy="2760369"/>
          </a:xfrm>
          <a:prstGeom prst="rect">
            <a:avLst/>
          </a:prstGeom>
        </p:spPr>
      </p:pic>
    </p:spTree>
    <p:extLst>
      <p:ext uri="{BB962C8B-B14F-4D97-AF65-F5344CB8AC3E}">
        <p14:creationId xmlns:p14="http://schemas.microsoft.com/office/powerpoint/2010/main" val="356616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D10A0-DE76-487C-953C-691952F01126}"/>
              </a:ext>
            </a:extLst>
          </p:cNvPr>
          <p:cNvSpPr>
            <a:spLocks noGrp="1"/>
          </p:cNvSpPr>
          <p:nvPr>
            <p:ph type="title"/>
          </p:nvPr>
        </p:nvSpPr>
        <p:spPr/>
        <p:txBody>
          <a:bodyPr/>
          <a:lstStyle/>
          <a:p>
            <a:r>
              <a:rPr lang="en-US" altLang="zh-CN" dirty="0"/>
              <a:t>A.I. is expensive now</a:t>
            </a:r>
            <a:endParaRPr lang="zh-CN" altLang="en-US" dirty="0"/>
          </a:p>
        </p:txBody>
      </p:sp>
      <p:pic>
        <p:nvPicPr>
          <p:cNvPr id="5" name="内容占位符 4">
            <a:extLst>
              <a:ext uri="{FF2B5EF4-FFF2-40B4-BE49-F238E27FC236}">
                <a16:creationId xmlns:a16="http://schemas.microsoft.com/office/drawing/2014/main" id="{8A69EFBF-5A0E-4265-BD50-EAF3B03D060E}"/>
              </a:ext>
            </a:extLst>
          </p:cNvPr>
          <p:cNvPicPr>
            <a:picLocks noGrp="1" noChangeAspect="1"/>
          </p:cNvPicPr>
          <p:nvPr>
            <p:ph idx="1"/>
          </p:nvPr>
        </p:nvPicPr>
        <p:blipFill>
          <a:blip r:embed="rId2"/>
          <a:stretch>
            <a:fillRect/>
          </a:stretch>
        </p:blipFill>
        <p:spPr>
          <a:xfrm>
            <a:off x="7459013" y="1292582"/>
            <a:ext cx="3062125" cy="2296594"/>
          </a:xfrm>
          <a:prstGeom prst="rect">
            <a:avLst/>
          </a:prstGeom>
        </p:spPr>
      </p:pic>
      <p:pic>
        <p:nvPicPr>
          <p:cNvPr id="4" name="图片 3">
            <a:extLst>
              <a:ext uri="{FF2B5EF4-FFF2-40B4-BE49-F238E27FC236}">
                <a16:creationId xmlns:a16="http://schemas.microsoft.com/office/drawing/2014/main" id="{A2171C10-5632-49A6-B534-A50EE0F9A48E}"/>
              </a:ext>
            </a:extLst>
          </p:cNvPr>
          <p:cNvPicPr>
            <a:picLocks noChangeAspect="1"/>
          </p:cNvPicPr>
          <p:nvPr/>
        </p:nvPicPr>
        <p:blipFill>
          <a:blip r:embed="rId3"/>
          <a:stretch>
            <a:fillRect/>
          </a:stretch>
        </p:blipFill>
        <p:spPr>
          <a:xfrm>
            <a:off x="316992" y="1480357"/>
            <a:ext cx="6309360" cy="2642582"/>
          </a:xfrm>
          <a:prstGeom prst="rect">
            <a:avLst/>
          </a:prstGeom>
        </p:spPr>
      </p:pic>
      <p:sp>
        <p:nvSpPr>
          <p:cNvPr id="6" name="矩形 5">
            <a:extLst>
              <a:ext uri="{FF2B5EF4-FFF2-40B4-BE49-F238E27FC236}">
                <a16:creationId xmlns:a16="http://schemas.microsoft.com/office/drawing/2014/main" id="{EAEF11C1-89A2-43C2-8472-BFE515AE7043}"/>
              </a:ext>
            </a:extLst>
          </p:cNvPr>
          <p:cNvSpPr/>
          <p:nvPr/>
        </p:nvSpPr>
        <p:spPr>
          <a:xfrm>
            <a:off x="745371" y="6024857"/>
            <a:ext cx="4406206" cy="369332"/>
          </a:xfrm>
          <a:prstGeom prst="rect">
            <a:avLst/>
          </a:prstGeom>
        </p:spPr>
        <p:txBody>
          <a:bodyPr wrap="none">
            <a:spAutoFit/>
          </a:bodyPr>
          <a:lstStyle/>
          <a:p>
            <a:r>
              <a:rPr lang="en-US" altLang="zh-CN" b="1" dirty="0">
                <a:latin typeface="-apple-system"/>
              </a:rPr>
              <a:t>Llama 3 cost more than $720 million to train</a:t>
            </a:r>
            <a:endParaRPr lang="en-US" altLang="zh-CN" b="1" i="0" dirty="0">
              <a:effectLst/>
              <a:latin typeface="-apple-system"/>
            </a:endParaRPr>
          </a:p>
        </p:txBody>
      </p:sp>
      <p:pic>
        <p:nvPicPr>
          <p:cNvPr id="3074" name="Picture 2" descr="Meta unveils Llama 3.1, the most ...">
            <a:extLst>
              <a:ext uri="{FF2B5EF4-FFF2-40B4-BE49-F238E27FC236}">
                <a16:creationId xmlns:a16="http://schemas.microsoft.com/office/drawing/2014/main" id="{99F97456-7F61-40CC-AC0A-E336753CA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7336" y="4349426"/>
            <a:ext cx="2962275" cy="15430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2DBF7CB6-15C2-470F-8015-75AF661CAC59}"/>
              </a:ext>
            </a:extLst>
          </p:cNvPr>
          <p:cNvSpPr/>
          <p:nvPr/>
        </p:nvSpPr>
        <p:spPr>
          <a:xfrm>
            <a:off x="5151577" y="4511672"/>
            <a:ext cx="6096000" cy="1200329"/>
          </a:xfrm>
          <a:prstGeom prst="rect">
            <a:avLst/>
          </a:prstGeom>
        </p:spPr>
        <p:txBody>
          <a:bodyPr>
            <a:spAutoFit/>
          </a:bodyPr>
          <a:lstStyle/>
          <a:p>
            <a:r>
              <a:rPr lang="en-US" altLang="zh-CN" dirty="0">
                <a:solidFill>
                  <a:srgbClr val="67788A"/>
                </a:solidFill>
                <a:latin typeface="Facebook Reader"/>
              </a:rPr>
              <a:t>By the end of 2024, we’re aiming to continue to grow our infrastructure build-out that will include 350,000 NVIDIA H100 GPUs as part of a portfolio that will feature compute power equivalent to nearly 600,000 H100s.</a:t>
            </a:r>
            <a:endParaRPr lang="zh-CN" altLang="en-US" dirty="0"/>
          </a:p>
        </p:txBody>
      </p:sp>
    </p:spTree>
    <p:extLst>
      <p:ext uri="{BB962C8B-B14F-4D97-AF65-F5344CB8AC3E}">
        <p14:creationId xmlns:p14="http://schemas.microsoft.com/office/powerpoint/2010/main" val="3473413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最简单的机器学习 </a:t>
            </a:r>
            <a:r>
              <a:rPr lang="en-US" altLang="zh-CN" dirty="0"/>
              <a:t>–</a:t>
            </a:r>
            <a:r>
              <a:rPr lang="zh-CN" altLang="en-US" dirty="0"/>
              <a:t>线性回归</a:t>
            </a: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595824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Grp="1" noChangeArrowheads="1"/>
          </p:cNvSpPr>
          <p:nvPr>
            <p:ph idx="1"/>
          </p:nvPr>
        </p:nvSpPr>
        <p:spPr bwMode="auto">
          <a:xfrm>
            <a:off x="414529" y="1498166"/>
            <a:ext cx="7109639"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latin typeface="Times New Roman" panose="02020603050405020304" pitchFamily="18" charset="0"/>
              </a:rPr>
              <a:t>例</a:t>
            </a:r>
            <a:r>
              <a:rPr kumimoji="1" lang="en-US" altLang="zh-CN" sz="2400" b="1" dirty="0">
                <a:latin typeface="Times New Roman" panose="02020603050405020304" pitchFamily="18" charset="0"/>
              </a:rPr>
              <a:t>1</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测</a:t>
            </a:r>
            <a:r>
              <a:rPr kumimoji="1" lang="en-US" altLang="zh-CN" sz="2400" dirty="0">
                <a:latin typeface="Times New Roman" panose="02020603050405020304" pitchFamily="18" charset="0"/>
              </a:rPr>
              <a:t>16</a:t>
            </a:r>
            <a:r>
              <a:rPr kumimoji="1" lang="zh-CN" altLang="en-US" sz="2400" dirty="0">
                <a:latin typeface="Times New Roman" panose="02020603050405020304" pitchFamily="18" charset="0"/>
              </a:rPr>
              <a:t>名成年女子的身高与腿长所得数据如下：</a:t>
            </a:r>
          </a:p>
        </p:txBody>
      </p:sp>
      <p:sp>
        <p:nvSpPr>
          <p:cNvPr id="3" name="标题 2"/>
          <p:cNvSpPr>
            <a:spLocks noGrp="1"/>
          </p:cNvSpPr>
          <p:nvPr>
            <p:ph type="title"/>
          </p:nvPr>
        </p:nvSpPr>
        <p:spPr/>
        <p:txBody>
          <a:bodyPr/>
          <a:lstStyle/>
          <a:p>
            <a:r>
              <a:rPr lang="en-US" altLang="zh-CN" dirty="0"/>
              <a:t>An Example</a:t>
            </a:r>
            <a:endParaRPr lang="zh-CN" altLang="en-US" dirty="0"/>
          </a:p>
        </p:txBody>
      </p:sp>
      <p:sp>
        <p:nvSpPr>
          <p:cNvPr id="4" name="灯片编号占位符 3"/>
          <p:cNvSpPr>
            <a:spLocks noGrp="1"/>
          </p:cNvSpPr>
          <p:nvPr>
            <p:ph type="sldNum" sz="quarter" idx="10"/>
          </p:nvPr>
        </p:nvSpPr>
        <p:spPr/>
        <p:txBody>
          <a:bodyPr/>
          <a:lstStyle/>
          <a:p>
            <a:pPr>
              <a:defRPr/>
            </a:pPr>
            <a:fld id="{44F00EBE-B9F2-4FC9-BC8E-63B9670B47B5}" type="slidenum">
              <a:rPr lang="zh-CN" altLang="en-US" smtClean="0"/>
              <a:pPr>
                <a:defRPr/>
              </a:pPr>
              <a:t>37</a:t>
            </a:fld>
            <a:r>
              <a:rPr lang="en-US" altLang="zh-CN"/>
              <a:t>/10</a:t>
            </a:r>
            <a:endParaRPr lang="en-US" altLang="zh-CN" dirty="0"/>
          </a:p>
        </p:txBody>
      </p:sp>
      <p:graphicFrame>
        <p:nvGraphicFramePr>
          <p:cNvPr id="6" name="Group 223"/>
          <p:cNvGraphicFramePr>
            <a:graphicFrameLocks noGrp="1"/>
          </p:cNvGraphicFramePr>
          <p:nvPr>
            <p:extLst/>
          </p:nvPr>
        </p:nvGraphicFramePr>
        <p:xfrm>
          <a:off x="1321820" y="1955576"/>
          <a:ext cx="8496300" cy="954088"/>
        </p:xfrm>
        <a:graphic>
          <a:graphicData uri="http://schemas.openxmlformats.org/drawingml/2006/table">
            <a:tbl>
              <a:tblPr/>
              <a:tblGrid>
                <a:gridCol w="773113">
                  <a:extLst>
                    <a:ext uri="{9D8B030D-6E8A-4147-A177-3AD203B41FA5}">
                      <a16:colId xmlns:a16="http://schemas.microsoft.com/office/drawing/2014/main" val="356023300"/>
                    </a:ext>
                  </a:extLst>
                </a:gridCol>
                <a:gridCol w="482600">
                  <a:extLst>
                    <a:ext uri="{9D8B030D-6E8A-4147-A177-3AD203B41FA5}">
                      <a16:colId xmlns:a16="http://schemas.microsoft.com/office/drawing/2014/main" val="698621144"/>
                    </a:ext>
                  </a:extLst>
                </a:gridCol>
                <a:gridCol w="482600">
                  <a:extLst>
                    <a:ext uri="{9D8B030D-6E8A-4147-A177-3AD203B41FA5}">
                      <a16:colId xmlns:a16="http://schemas.microsoft.com/office/drawing/2014/main" val="1680647925"/>
                    </a:ext>
                  </a:extLst>
                </a:gridCol>
                <a:gridCol w="482600">
                  <a:extLst>
                    <a:ext uri="{9D8B030D-6E8A-4147-A177-3AD203B41FA5}">
                      <a16:colId xmlns:a16="http://schemas.microsoft.com/office/drawing/2014/main" val="837100034"/>
                    </a:ext>
                  </a:extLst>
                </a:gridCol>
                <a:gridCol w="482600">
                  <a:extLst>
                    <a:ext uri="{9D8B030D-6E8A-4147-A177-3AD203B41FA5}">
                      <a16:colId xmlns:a16="http://schemas.microsoft.com/office/drawing/2014/main" val="532813596"/>
                    </a:ext>
                  </a:extLst>
                </a:gridCol>
                <a:gridCol w="482600">
                  <a:extLst>
                    <a:ext uri="{9D8B030D-6E8A-4147-A177-3AD203B41FA5}">
                      <a16:colId xmlns:a16="http://schemas.microsoft.com/office/drawing/2014/main" val="4172884712"/>
                    </a:ext>
                  </a:extLst>
                </a:gridCol>
                <a:gridCol w="482600">
                  <a:extLst>
                    <a:ext uri="{9D8B030D-6E8A-4147-A177-3AD203B41FA5}">
                      <a16:colId xmlns:a16="http://schemas.microsoft.com/office/drawing/2014/main" val="36051459"/>
                    </a:ext>
                  </a:extLst>
                </a:gridCol>
                <a:gridCol w="482600">
                  <a:extLst>
                    <a:ext uri="{9D8B030D-6E8A-4147-A177-3AD203B41FA5}">
                      <a16:colId xmlns:a16="http://schemas.microsoft.com/office/drawing/2014/main" val="1953011293"/>
                    </a:ext>
                  </a:extLst>
                </a:gridCol>
                <a:gridCol w="482600">
                  <a:extLst>
                    <a:ext uri="{9D8B030D-6E8A-4147-A177-3AD203B41FA5}">
                      <a16:colId xmlns:a16="http://schemas.microsoft.com/office/drawing/2014/main" val="3432714480"/>
                    </a:ext>
                  </a:extLst>
                </a:gridCol>
                <a:gridCol w="482600">
                  <a:extLst>
                    <a:ext uri="{9D8B030D-6E8A-4147-A177-3AD203B41FA5}">
                      <a16:colId xmlns:a16="http://schemas.microsoft.com/office/drawing/2014/main" val="461373462"/>
                    </a:ext>
                  </a:extLst>
                </a:gridCol>
                <a:gridCol w="482600">
                  <a:extLst>
                    <a:ext uri="{9D8B030D-6E8A-4147-A177-3AD203B41FA5}">
                      <a16:colId xmlns:a16="http://schemas.microsoft.com/office/drawing/2014/main" val="2208947882"/>
                    </a:ext>
                  </a:extLst>
                </a:gridCol>
                <a:gridCol w="484187">
                  <a:extLst>
                    <a:ext uri="{9D8B030D-6E8A-4147-A177-3AD203B41FA5}">
                      <a16:colId xmlns:a16="http://schemas.microsoft.com/office/drawing/2014/main" val="709473528"/>
                    </a:ext>
                  </a:extLst>
                </a:gridCol>
                <a:gridCol w="482600">
                  <a:extLst>
                    <a:ext uri="{9D8B030D-6E8A-4147-A177-3AD203B41FA5}">
                      <a16:colId xmlns:a16="http://schemas.microsoft.com/office/drawing/2014/main" val="2473911737"/>
                    </a:ext>
                  </a:extLst>
                </a:gridCol>
                <a:gridCol w="482600">
                  <a:extLst>
                    <a:ext uri="{9D8B030D-6E8A-4147-A177-3AD203B41FA5}">
                      <a16:colId xmlns:a16="http://schemas.microsoft.com/office/drawing/2014/main" val="512209371"/>
                    </a:ext>
                  </a:extLst>
                </a:gridCol>
                <a:gridCol w="482600">
                  <a:extLst>
                    <a:ext uri="{9D8B030D-6E8A-4147-A177-3AD203B41FA5}">
                      <a16:colId xmlns:a16="http://schemas.microsoft.com/office/drawing/2014/main" val="1738990991"/>
                    </a:ext>
                  </a:extLst>
                </a:gridCol>
                <a:gridCol w="482600">
                  <a:extLst>
                    <a:ext uri="{9D8B030D-6E8A-4147-A177-3AD203B41FA5}">
                      <a16:colId xmlns:a16="http://schemas.microsoft.com/office/drawing/2014/main" val="4036407667"/>
                    </a:ext>
                  </a:extLst>
                </a:gridCol>
                <a:gridCol w="482600">
                  <a:extLst>
                    <a:ext uri="{9D8B030D-6E8A-4147-A177-3AD203B41FA5}">
                      <a16:colId xmlns:a16="http://schemas.microsoft.com/office/drawing/2014/main" val="698771662"/>
                    </a:ext>
                  </a:extLst>
                </a:gridCol>
              </a:tblGrid>
              <a:tr h="50482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身高</a:t>
                      </a: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143</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145</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146</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147</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149</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150</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153</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154</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155</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156</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157</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158</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159</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160</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162</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164</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885900"/>
                  </a:ext>
                </a:extLst>
              </a:tr>
              <a:tr h="4492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腿长</a:t>
                      </a: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88</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85</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88</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91</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92</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93</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93</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95</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96</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98</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97</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96</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98</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99</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102</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5177352"/>
                  </a:ext>
                </a:extLst>
              </a:tr>
            </a:tbl>
          </a:graphicData>
        </a:graphic>
      </p:graphicFrame>
      <p:sp>
        <p:nvSpPr>
          <p:cNvPr id="7" name="Text Box 6"/>
          <p:cNvSpPr txBox="1">
            <a:spLocks noChangeArrowheads="1"/>
          </p:cNvSpPr>
          <p:nvPr/>
        </p:nvSpPr>
        <p:spPr bwMode="auto">
          <a:xfrm>
            <a:off x="1321820" y="3174552"/>
            <a:ext cx="83978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mj-ea"/>
                <a:ea typeface="+mj-ea"/>
              </a:rPr>
              <a:t>以身高</a:t>
            </a:r>
            <a:r>
              <a:rPr kumimoji="1" lang="en-US" altLang="zh-CN" sz="2400" dirty="0">
                <a:latin typeface="+mj-ea"/>
                <a:ea typeface="+mj-ea"/>
              </a:rPr>
              <a:t>x</a:t>
            </a:r>
            <a:r>
              <a:rPr kumimoji="1" lang="zh-CN" altLang="en-US" sz="2400" dirty="0">
                <a:latin typeface="+mj-ea"/>
                <a:ea typeface="+mj-ea"/>
              </a:rPr>
              <a:t>为横坐标，以腿长</a:t>
            </a:r>
            <a:r>
              <a:rPr kumimoji="1" lang="en-US" altLang="zh-CN" sz="2400" dirty="0">
                <a:latin typeface="+mj-ea"/>
                <a:ea typeface="+mj-ea"/>
              </a:rPr>
              <a:t>y</a:t>
            </a:r>
            <a:r>
              <a:rPr kumimoji="1" lang="zh-CN" altLang="en-US" sz="2400" dirty="0">
                <a:latin typeface="+mj-ea"/>
                <a:ea typeface="+mj-ea"/>
              </a:rPr>
              <a:t>为纵坐标将这些数据点（</a:t>
            </a:r>
            <a:r>
              <a:rPr kumimoji="1" lang="en-US" altLang="zh-CN" sz="2400" dirty="0">
                <a:latin typeface="+mj-ea"/>
                <a:ea typeface="+mj-ea"/>
              </a:rPr>
              <a:t>xi</a:t>
            </a:r>
            <a:r>
              <a:rPr kumimoji="1" lang="zh-CN" altLang="en-US" sz="2400" dirty="0">
                <a:latin typeface="+mj-ea"/>
                <a:ea typeface="+mj-ea"/>
              </a:rPr>
              <a:t>，</a:t>
            </a:r>
            <a:r>
              <a:rPr kumimoji="1" lang="en-US" altLang="zh-CN" sz="2400" dirty="0" err="1">
                <a:latin typeface="+mj-ea"/>
                <a:ea typeface="+mj-ea"/>
              </a:rPr>
              <a:t>yi</a:t>
            </a:r>
            <a:r>
              <a:rPr kumimoji="1" lang="zh-CN" altLang="en-US" sz="2400" dirty="0">
                <a:latin typeface="+mj-ea"/>
                <a:ea typeface="+mj-ea"/>
              </a:rPr>
              <a:t>）在平面直角坐标系上标出</a:t>
            </a:r>
            <a:r>
              <a:rPr kumimoji="1" lang="en-US" altLang="zh-CN" sz="2400" dirty="0">
                <a:latin typeface="+mj-ea"/>
                <a:ea typeface="+mj-ea"/>
              </a:rPr>
              <a:t>.</a:t>
            </a:r>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591" y="3993552"/>
            <a:ext cx="3657600" cy="24447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8"/>
          <p:cNvSpPr txBox="1">
            <a:spLocks noChangeArrowheads="1"/>
          </p:cNvSpPr>
          <p:nvPr/>
        </p:nvSpPr>
        <p:spPr bwMode="auto">
          <a:xfrm>
            <a:off x="6533816" y="5776316"/>
            <a:ext cx="26516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mj-ea"/>
                <a:ea typeface="+mj-ea"/>
              </a:rPr>
              <a:t>散点图 </a:t>
            </a:r>
            <a:r>
              <a:rPr kumimoji="1" lang="en-US" altLang="zh-CN" sz="2400" dirty="0">
                <a:latin typeface="+mj-ea"/>
                <a:ea typeface="+mj-ea"/>
              </a:rPr>
              <a:t>Scatter Plot</a:t>
            </a:r>
            <a:endParaRPr kumimoji="1" lang="zh-CN" altLang="en-US" sz="2400" dirty="0">
              <a:latin typeface="+mj-ea"/>
              <a:ea typeface="+mj-ea"/>
            </a:endParaRPr>
          </a:p>
        </p:txBody>
      </p:sp>
      <p:sp>
        <p:nvSpPr>
          <p:cNvPr id="14" name="Line 9"/>
          <p:cNvSpPr>
            <a:spLocks noChangeShapeType="1"/>
          </p:cNvSpPr>
          <p:nvPr/>
        </p:nvSpPr>
        <p:spPr bwMode="auto">
          <a:xfrm flipV="1">
            <a:off x="2777791" y="4298352"/>
            <a:ext cx="259080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ea"/>
              <a:ea typeface="+mj-ea"/>
            </a:endParaRPr>
          </a:p>
        </p:txBody>
      </p:sp>
      <p:graphicFrame>
        <p:nvGraphicFramePr>
          <p:cNvPr id="15" name="Object 10"/>
          <p:cNvGraphicFramePr>
            <a:graphicFrameLocks noChangeAspect="1"/>
          </p:cNvGraphicFramePr>
          <p:nvPr>
            <p:extLst/>
          </p:nvPr>
        </p:nvGraphicFramePr>
        <p:xfrm>
          <a:off x="6637004" y="4330328"/>
          <a:ext cx="3101975" cy="698500"/>
        </p:xfrm>
        <a:graphic>
          <a:graphicData uri="http://schemas.openxmlformats.org/presentationml/2006/ole">
            <mc:AlternateContent xmlns:mc="http://schemas.openxmlformats.org/markup-compatibility/2006">
              <mc:Choice xmlns:v="urn:schemas-microsoft-com:vml" Requires="v">
                <p:oleObj spid="_x0000_s1033" name="公式" r:id="rId4" imgW="1015920" imgH="228600" progId="Equation.3">
                  <p:embed/>
                </p:oleObj>
              </mc:Choice>
              <mc:Fallback>
                <p:oleObj name="公式" r:id="rId4" imgW="1015920" imgH="228600" progId="Equation.3">
                  <p:embed/>
                  <p:pic>
                    <p:nvPicPr>
                      <p:cNvPr id="1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004" y="4330328"/>
                        <a:ext cx="31019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Line 11"/>
          <p:cNvSpPr>
            <a:spLocks noChangeShapeType="1"/>
          </p:cNvSpPr>
          <p:nvPr/>
        </p:nvSpPr>
        <p:spPr bwMode="auto">
          <a:xfrm flipH="1">
            <a:off x="4987591" y="4603152"/>
            <a:ext cx="1676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ea"/>
              <a:ea typeface="+mj-ea"/>
            </a:endParaRPr>
          </a:p>
        </p:txBody>
      </p:sp>
    </p:spTree>
    <p:extLst>
      <p:ext uri="{BB962C8B-B14F-4D97-AF65-F5344CB8AC3E}">
        <p14:creationId xmlns:p14="http://schemas.microsoft.com/office/powerpoint/2010/main" val="237192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52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 calcmode="lin" valueType="num">
                                      <p:cBhvr>
                                        <p:cTn id="23" dur="500" fill="hold"/>
                                        <p:tgtEl>
                                          <p:spTgt spid="12"/>
                                        </p:tgtEl>
                                        <p:attrNameLst>
                                          <p:attrName>ppt_x</p:attrName>
                                        </p:attrNameLst>
                                      </p:cBhvr>
                                      <p:tavLst>
                                        <p:tav tm="0">
                                          <p:val>
                                            <p:fltVal val="0.5"/>
                                          </p:val>
                                        </p:tav>
                                        <p:tav tm="100000">
                                          <p:val>
                                            <p:strVal val="#ppt_x"/>
                                          </p:val>
                                        </p:tav>
                                      </p:tavLst>
                                    </p:anim>
                                    <p:anim calcmode="lin" valueType="num">
                                      <p:cBhvr>
                                        <p:cTn id="24" dur="500" fill="hold"/>
                                        <p:tgtEl>
                                          <p:spTgt spid="12"/>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upRight)">
                                      <p:cBhvr>
                                        <p:cTn id="32" dur="500"/>
                                        <p:tgtEl>
                                          <p:spTgt spid="14"/>
                                        </p:tgtEl>
                                      </p:cBhvr>
                                    </p:animEffect>
                                  </p:childTnLst>
                                </p:cTn>
                              </p:par>
                            </p:childTnLst>
                          </p:cTn>
                        </p:par>
                        <p:par>
                          <p:cTn id="33" fill="hold">
                            <p:stCondLst>
                              <p:cond delay="500"/>
                            </p:stCondLst>
                            <p:childTnLst>
                              <p:par>
                                <p:cTn id="34" presetID="2" presetClass="entr" presetSubtype="2"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17" presetClass="entr" presetSubtype="2"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ppt_x</p:attrName>
                                        </p:attrNameLst>
                                      </p:cBhvr>
                                      <p:tavLst>
                                        <p:tav tm="0">
                                          <p:val>
                                            <p:strVal val="#ppt_x+#ppt_w/2"/>
                                          </p:val>
                                        </p:tav>
                                        <p:tav tm="100000">
                                          <p:val>
                                            <p:strVal val="#ppt_x"/>
                                          </p:val>
                                        </p:tav>
                                      </p:tavLst>
                                    </p:anim>
                                    <p:anim calcmode="lin" valueType="num">
                                      <p:cBhvr>
                                        <p:cTn id="42" dur="500" fill="hold"/>
                                        <p:tgtEl>
                                          <p:spTgt spid="16"/>
                                        </p:tgtEl>
                                        <p:attrNameLst>
                                          <p:attrName>ppt_y</p:attrName>
                                        </p:attrNameLst>
                                      </p:cBhvr>
                                      <p:tavLst>
                                        <p:tav tm="0">
                                          <p:val>
                                            <p:strVal val="#ppt_y"/>
                                          </p:val>
                                        </p:tav>
                                        <p:tav tm="100000">
                                          <p:val>
                                            <p:strVal val="#ppt_y"/>
                                          </p:val>
                                        </p:tav>
                                      </p:tavLst>
                                    </p:anim>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13"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altLang="zh-CN" sz="2400" dirty="0"/>
                  <a:t>Regression models involve the following parameters and variables:</a:t>
                </a:r>
              </a:p>
              <a:p>
                <a:pPr lvl="1"/>
                <a:r>
                  <a:rPr lang="en-US" altLang="zh-CN" sz="2000" dirty="0"/>
                  <a:t>The unknown parameters, denoted as </a:t>
                </a:r>
                <a:r>
                  <a:rPr lang="el-GR" altLang="zh-CN" sz="2000" b="1" i="1" dirty="0"/>
                  <a:t>β</a:t>
                </a:r>
                <a:endParaRPr lang="en-US" altLang="zh-CN" sz="2000" b="1" i="1" dirty="0"/>
              </a:p>
              <a:p>
                <a:pPr lvl="1"/>
                <a:r>
                  <a:rPr lang="en-US" altLang="zh-CN" sz="2000" dirty="0"/>
                  <a:t>The independent variables, </a:t>
                </a:r>
                <a:r>
                  <a:rPr lang="en-US" altLang="zh-CN" sz="2000" b="1" i="1" dirty="0"/>
                  <a:t>X</a:t>
                </a:r>
              </a:p>
              <a:p>
                <a:pPr lvl="1"/>
                <a:r>
                  <a:rPr lang="en-US" altLang="zh-CN" sz="2000" dirty="0"/>
                  <a:t>The dependent variable, </a:t>
                </a:r>
                <a:r>
                  <a:rPr lang="en-US" altLang="zh-CN" sz="2000" b="1" i="1" dirty="0"/>
                  <a:t>Y</a:t>
                </a:r>
                <a:r>
                  <a:rPr lang="en-US" altLang="zh-CN" sz="2000" dirty="0"/>
                  <a:t>.</a:t>
                </a:r>
              </a:p>
              <a:p>
                <a:pPr marL="457200" lvl="1" indent="0">
                  <a:buNone/>
                </a:pPr>
                <a:endParaRPr lang="en-US" altLang="zh-CN" sz="2000" dirty="0"/>
              </a:p>
              <a:p>
                <a:pPr lvl="1"/>
                <a:endParaRPr lang="en-US" altLang="zh-CN" sz="2000" dirty="0"/>
              </a:p>
              <a:p>
                <a:pPr lvl="1"/>
                <a:r>
                  <a:rPr lang="en-US" altLang="zh-CN" sz="2000" dirty="0"/>
                  <a:t>If </a:t>
                </a:r>
                <a14:m>
                  <m:oMath xmlns:m="http://schemas.openxmlformats.org/officeDocument/2006/math">
                    <m:r>
                      <a:rPr lang="en-US" altLang="zh-CN" sz="2000" b="1" i="1">
                        <a:latin typeface="Cambria Math" panose="02040503050406030204" pitchFamily="18" charset="0"/>
                      </a:rPr>
                      <m:t>𝒇</m:t>
                    </m:r>
                  </m:oMath>
                </a14:m>
                <a:r>
                  <a:rPr lang="zh-CN" altLang="en-US" sz="2000" b="1" i="1" dirty="0"/>
                  <a:t> </a:t>
                </a:r>
                <a:r>
                  <a:rPr lang="en-US" altLang="zh-CN" sz="2000" dirty="0"/>
                  <a:t>is a linear function of</a:t>
                </a:r>
                <a:r>
                  <a:rPr lang="el-GR" altLang="zh-CN" sz="2000" b="1" i="1" dirty="0"/>
                  <a:t> β</a:t>
                </a:r>
                <a:r>
                  <a:rPr lang="en-US" altLang="zh-CN" sz="2000" dirty="0"/>
                  <a:t> then it’s linear regression (not X)</a:t>
                </a:r>
              </a:p>
              <a:p>
                <a:pPr lvl="1"/>
                <a:endParaRPr lang="en-US" altLang="zh-CN" sz="20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67518" y="1010308"/>
                <a:ext cx="8424961" cy="5173663"/>
              </a:xfrm>
              <a:blipFill>
                <a:blip r:embed="rId2"/>
                <a:stretch>
                  <a:fillRect l="-1013" t="-943" r="-108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t>Regression models</a:t>
            </a:r>
            <a:br>
              <a:rPr lang="en-US" altLang="zh-CN" dirty="0"/>
            </a:br>
            <a:endParaRPr lang="zh-CN" altLang="en-US" dirty="0"/>
          </a:p>
        </p:txBody>
      </p:sp>
      <p:sp>
        <p:nvSpPr>
          <p:cNvPr id="4" name="灯片编号占位符 3"/>
          <p:cNvSpPr>
            <a:spLocks noGrp="1"/>
          </p:cNvSpPr>
          <p:nvPr>
            <p:ph type="sldNum" sz="quarter" idx="10"/>
          </p:nvPr>
        </p:nvSpPr>
        <p:spPr/>
        <p:txBody>
          <a:bodyPr/>
          <a:lstStyle/>
          <a:p>
            <a:pPr>
              <a:defRPr/>
            </a:pPr>
            <a:fld id="{44F00EBE-B9F2-4FC9-BC8E-63B9670B47B5}" type="slidenum">
              <a:rPr lang="zh-CN" altLang="en-US" smtClean="0"/>
              <a:pPr>
                <a:defRPr/>
              </a:pPr>
              <a:t>38</a:t>
            </a:fld>
            <a:r>
              <a:rPr lang="en-US" altLang="zh-CN"/>
              <a:t>/10</a:t>
            </a:r>
            <a:endParaRPr lang="en-US" altLang="zh-CN" dirty="0"/>
          </a:p>
        </p:txBody>
      </p:sp>
      <mc:AlternateContent xmlns:mc="http://schemas.openxmlformats.org/markup-compatibility/2006" xmlns:a14="http://schemas.microsoft.com/office/drawing/2010/main">
        <mc:Choice Requires="a14">
          <p:sp>
            <p:nvSpPr>
              <p:cNvPr id="25" name="文本框 24"/>
              <p:cNvSpPr txBox="1"/>
              <p:nvPr/>
            </p:nvSpPr>
            <p:spPr>
              <a:xfrm>
                <a:off x="3536634" y="3344737"/>
                <a:ext cx="28158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pitchFamily="18" charset="0"/>
                        </a:rPr>
                        <m:t>𝑬</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𝒀</m:t>
                          </m:r>
                        </m:e>
                        <m:e>
                          <m:r>
                            <a:rPr lang="en-US" altLang="zh-CN" sz="2800" b="1" i="1">
                              <a:latin typeface="Cambria Math" panose="02040503050406030204" pitchFamily="18" charset="0"/>
                            </a:rPr>
                            <m:t>𝑿</m:t>
                          </m:r>
                        </m:e>
                      </m:d>
                      <m:r>
                        <a:rPr lang="en-US" altLang="zh-CN" sz="2800" b="1" i="1">
                          <a:latin typeface="Cambria Math" panose="02040503050406030204" pitchFamily="18" charset="0"/>
                        </a:rPr>
                        <m:t>=</m:t>
                      </m:r>
                      <m:r>
                        <a:rPr lang="en-US" altLang="zh-CN" sz="2800" b="1" i="1">
                          <a:latin typeface="Cambria Math" panose="02040503050406030204" pitchFamily="18" charset="0"/>
                        </a:rPr>
                        <m:t>𝒇</m:t>
                      </m:r>
                      <m:r>
                        <a:rPr lang="en-US" altLang="zh-CN" sz="2800" b="1" i="1">
                          <a:latin typeface="Cambria Math" panose="02040503050406030204" pitchFamily="18" charset="0"/>
                        </a:rPr>
                        <m:t>(</m:t>
                      </m:r>
                      <m:r>
                        <a:rPr lang="en-US" altLang="zh-CN" sz="2800" b="1" i="1">
                          <a:latin typeface="Cambria Math" panose="02040503050406030204" pitchFamily="18" charset="0"/>
                        </a:rPr>
                        <m:t>𝑿</m:t>
                      </m:r>
                      <m:r>
                        <a:rPr lang="en-US" altLang="zh-CN" sz="2800" b="1" i="1">
                          <a:latin typeface="Cambria Math" panose="02040503050406030204" pitchFamily="18" charset="0"/>
                        </a:rPr>
                        <m:t>,</m:t>
                      </m:r>
                      <m:r>
                        <a:rPr lang="zh-CN" altLang="en-US" sz="2800" b="1" i="1">
                          <a:latin typeface="Cambria Math" panose="02040503050406030204" pitchFamily="18" charset="0"/>
                        </a:rPr>
                        <m:t>𝜷</m:t>
                      </m:r>
                      <m:r>
                        <a:rPr lang="en-US" altLang="zh-CN" sz="2800" b="1" i="1">
                          <a:latin typeface="Cambria Math" panose="02040503050406030204" pitchFamily="18" charset="0"/>
                        </a:rPr>
                        <m:t>)</m:t>
                      </m:r>
                    </m:oMath>
                  </m:oMathPara>
                </a14:m>
                <a:endParaRPr lang="zh-CN" altLang="en-US" sz="28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536634" y="3344737"/>
                <a:ext cx="2815835"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2E3A633-68B1-46B6-A4F8-5E2C8243EF74}"/>
                  </a:ext>
                </a:extLst>
              </p:cNvPr>
              <p:cNvSpPr txBox="1"/>
              <p:nvPr/>
            </p:nvSpPr>
            <p:spPr>
              <a:xfrm>
                <a:off x="7064118" y="3344737"/>
                <a:ext cx="1920077" cy="442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a:latin typeface="Cambria Math" panose="02040503050406030204" pitchFamily="18" charset="0"/>
                            </a:rPr>
                          </m:ctrlPr>
                        </m:accPr>
                        <m:e>
                          <m:r>
                            <a:rPr lang="en-US" altLang="zh-CN" sz="2800" i="1">
                              <a:latin typeface="Cambria Math" panose="02040503050406030204" pitchFamily="18" charset="0"/>
                            </a:rPr>
                            <m:t>𝒀</m:t>
                          </m:r>
                        </m:e>
                      </m:acc>
                      <m:r>
                        <a:rPr lang="en-US" altLang="zh-CN" sz="2800" b="1" i="1">
                          <a:latin typeface="Cambria Math" panose="02040503050406030204" pitchFamily="18" charset="0"/>
                        </a:rPr>
                        <m:t>=</m:t>
                      </m:r>
                      <m:r>
                        <a:rPr lang="en-US" altLang="zh-CN" sz="2800" b="1" i="1">
                          <a:latin typeface="Cambria Math" panose="02040503050406030204" pitchFamily="18" charset="0"/>
                        </a:rPr>
                        <m:t>𝒇</m:t>
                      </m:r>
                      <m:r>
                        <a:rPr lang="en-US" altLang="zh-CN" sz="2800" b="1" i="1">
                          <a:latin typeface="Cambria Math" panose="02040503050406030204" pitchFamily="18" charset="0"/>
                        </a:rPr>
                        <m:t>(</m:t>
                      </m:r>
                      <m:r>
                        <a:rPr lang="en-US" altLang="zh-CN" sz="2800" b="1" i="1">
                          <a:latin typeface="Cambria Math" panose="02040503050406030204" pitchFamily="18" charset="0"/>
                        </a:rPr>
                        <m:t>𝑿</m:t>
                      </m:r>
                      <m:r>
                        <a:rPr lang="en-US" altLang="zh-CN" sz="2800" b="1" i="1">
                          <a:latin typeface="Cambria Math" panose="02040503050406030204" pitchFamily="18" charset="0"/>
                        </a:rPr>
                        <m:t>,</m:t>
                      </m:r>
                      <m:r>
                        <a:rPr lang="zh-CN" altLang="en-US" sz="2800" b="1" i="1">
                          <a:latin typeface="Cambria Math" panose="02040503050406030204" pitchFamily="18" charset="0"/>
                        </a:rPr>
                        <m:t>𝜷</m:t>
                      </m:r>
                      <m:r>
                        <a:rPr lang="en-US" altLang="zh-CN" sz="2800" b="1" i="1">
                          <a:latin typeface="Cambria Math" panose="02040503050406030204" pitchFamily="18" charset="0"/>
                        </a:rPr>
                        <m:t>)</m:t>
                      </m:r>
                    </m:oMath>
                  </m:oMathPara>
                </a14:m>
                <a:endParaRPr lang="zh-CN" altLang="en-US" sz="2800" dirty="0"/>
              </a:p>
            </p:txBody>
          </p:sp>
        </mc:Choice>
        <mc:Fallback xmlns="">
          <p:sp>
            <p:nvSpPr>
              <p:cNvPr id="6" name="文本框 5">
                <a:extLst>
                  <a:ext uri="{FF2B5EF4-FFF2-40B4-BE49-F238E27FC236}">
                    <a16:creationId xmlns:a16="http://schemas.microsoft.com/office/drawing/2014/main" id="{B2E3A633-68B1-46B6-A4F8-5E2C8243EF74}"/>
                  </a:ext>
                </a:extLst>
              </p:cNvPr>
              <p:cNvSpPr txBox="1">
                <a:spLocks noRot="1" noChangeAspect="1" noMove="1" noResize="1" noEditPoints="1" noAdjustHandles="1" noChangeArrowheads="1" noChangeShapeType="1" noTextEdit="1"/>
              </p:cNvSpPr>
              <p:nvPr/>
            </p:nvSpPr>
            <p:spPr>
              <a:xfrm>
                <a:off x="7064118" y="3344737"/>
                <a:ext cx="1920077" cy="4424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A319A8-DF82-4792-9450-A99ACEE00115}"/>
                  </a:ext>
                </a:extLst>
              </p:cNvPr>
              <p:cNvSpPr txBox="1"/>
              <p:nvPr/>
            </p:nvSpPr>
            <p:spPr>
              <a:xfrm>
                <a:off x="3359696" y="4293097"/>
                <a:ext cx="2200924" cy="442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1" i="1">
                              <a:latin typeface="Cambria Math" panose="02040503050406030204" pitchFamily="18" charset="0"/>
                            </a:rPr>
                          </m:ctrlPr>
                        </m:accPr>
                        <m:e>
                          <m:r>
                            <a:rPr lang="en-US" altLang="zh-CN" sz="2800" i="1">
                              <a:latin typeface="Cambria Math" panose="02040503050406030204" pitchFamily="18" charset="0"/>
                            </a:rPr>
                            <m:t>𝒀</m:t>
                          </m:r>
                        </m:e>
                      </m:acc>
                      <m:r>
                        <a:rPr lang="en-US" altLang="zh-CN" sz="2800" b="1" i="1">
                          <a:latin typeface="Cambria Math" panose="02040503050406030204" pitchFamily="18" charset="0"/>
                        </a:rPr>
                        <m:t>=</m:t>
                      </m:r>
                      <m:r>
                        <a:rPr lang="zh-CN" altLang="en-US" sz="2800" b="1" i="1">
                          <a:latin typeface="Cambria Math" panose="02040503050406030204" pitchFamily="18" charset="0"/>
                        </a:rPr>
                        <m:t>𝜷</m:t>
                      </m:r>
                      <m:r>
                        <a:rPr lang="en-US" altLang="zh-CN" sz="2800" b="1" i="1" baseline="-25000">
                          <a:latin typeface="Cambria Math" panose="02040503050406030204" pitchFamily="18" charset="0"/>
                        </a:rPr>
                        <m:t>𝟎</m:t>
                      </m:r>
                      <m:r>
                        <a:rPr lang="en-US" altLang="zh-CN" sz="2800" b="1" i="1">
                          <a:latin typeface="Cambria Math" panose="02040503050406030204" pitchFamily="18" charset="0"/>
                        </a:rPr>
                        <m:t>+</m:t>
                      </m:r>
                      <m:r>
                        <a:rPr lang="zh-CN" altLang="en-US" sz="2800" i="1">
                          <a:latin typeface="Cambria Math" panose="02040503050406030204" pitchFamily="18" charset="0"/>
                        </a:rPr>
                        <m:t>𝜷</m:t>
                      </m:r>
                      <m:r>
                        <a:rPr lang="en-US" altLang="zh-CN" sz="2800" b="1" i="1" baseline="-25000">
                          <a:latin typeface="Cambria Math" panose="02040503050406030204" pitchFamily="18" charset="0"/>
                        </a:rPr>
                        <m:t>𝟏</m:t>
                      </m:r>
                      <m:r>
                        <a:rPr lang="en-US" altLang="zh-CN" sz="2800" b="1" i="1">
                          <a:latin typeface="Cambria Math" panose="02040503050406030204" pitchFamily="18" charset="0"/>
                        </a:rPr>
                        <m:t>𝒙</m:t>
                      </m:r>
                    </m:oMath>
                  </m:oMathPara>
                </a14:m>
                <a:endParaRPr lang="zh-CN" altLang="en-US" sz="2800" dirty="0"/>
              </a:p>
            </p:txBody>
          </p:sp>
        </mc:Choice>
        <mc:Fallback xmlns="">
          <p:sp>
            <p:nvSpPr>
              <p:cNvPr id="7" name="文本框 6">
                <a:extLst>
                  <a:ext uri="{FF2B5EF4-FFF2-40B4-BE49-F238E27FC236}">
                    <a16:creationId xmlns:a16="http://schemas.microsoft.com/office/drawing/2014/main" id="{3DA319A8-DF82-4792-9450-A99ACEE00115}"/>
                  </a:ext>
                </a:extLst>
              </p:cNvPr>
              <p:cNvSpPr txBox="1">
                <a:spLocks noRot="1" noChangeAspect="1" noMove="1" noResize="1" noEditPoints="1" noAdjustHandles="1" noChangeArrowheads="1" noChangeShapeType="1" noTextEdit="1"/>
              </p:cNvSpPr>
              <p:nvPr/>
            </p:nvSpPr>
            <p:spPr>
              <a:xfrm>
                <a:off x="3359696" y="4293097"/>
                <a:ext cx="2200924" cy="4424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E6C5E54-9837-4BE0-9121-7133AD9A4A9F}"/>
                  </a:ext>
                </a:extLst>
              </p:cNvPr>
              <p:cNvSpPr txBox="1"/>
              <p:nvPr/>
            </p:nvSpPr>
            <p:spPr>
              <a:xfrm>
                <a:off x="6095400" y="4312957"/>
                <a:ext cx="4304896" cy="442429"/>
              </a:xfrm>
              <a:prstGeom prst="rect">
                <a:avLst/>
              </a:prstGeom>
              <a:noFill/>
            </p:spPr>
            <p:txBody>
              <a:bodyPr wrap="none" lIns="0" tIns="0" rIns="0" bIns="0" rtlCol="0">
                <a:spAutoFit/>
              </a:bodyPr>
              <a:lstStyle/>
              <a:p>
                <a14:m>
                  <m:oMath xmlns:m="http://schemas.openxmlformats.org/officeDocument/2006/math">
                    <m:acc>
                      <m:accPr>
                        <m:chr m:val="̂"/>
                        <m:ctrlPr>
                          <a:rPr lang="en-US" altLang="zh-CN" sz="2800" b="1" i="1">
                            <a:latin typeface="Cambria Math" panose="02040503050406030204" pitchFamily="18" charset="0"/>
                          </a:rPr>
                        </m:ctrlPr>
                      </m:accPr>
                      <m:e>
                        <m:r>
                          <a:rPr lang="en-US" altLang="zh-CN" sz="2800" i="1">
                            <a:latin typeface="Cambria Math" panose="02040503050406030204" pitchFamily="18" charset="0"/>
                          </a:rPr>
                          <m:t>𝒀</m:t>
                        </m:r>
                      </m:e>
                    </m:acc>
                    <m:r>
                      <a:rPr lang="en-US" altLang="zh-CN" sz="2800" b="1" i="1">
                        <a:latin typeface="Cambria Math" panose="02040503050406030204" pitchFamily="18" charset="0"/>
                      </a:rPr>
                      <m:t>=</m:t>
                    </m:r>
                    <m:r>
                      <a:rPr lang="zh-CN" altLang="en-US" sz="2800" b="1" i="1">
                        <a:latin typeface="Cambria Math" panose="02040503050406030204" pitchFamily="18" charset="0"/>
                      </a:rPr>
                      <m:t>𝜷</m:t>
                    </m:r>
                    <m:r>
                      <a:rPr lang="en-US" altLang="zh-CN" sz="2800" b="1" i="1" baseline="-25000">
                        <a:latin typeface="Cambria Math" panose="02040503050406030204" pitchFamily="18" charset="0"/>
                      </a:rPr>
                      <m:t>𝟎</m:t>
                    </m:r>
                    <m:r>
                      <a:rPr lang="en-US" altLang="zh-CN" sz="2800" b="1" i="1">
                        <a:latin typeface="Cambria Math" panose="02040503050406030204" pitchFamily="18" charset="0"/>
                      </a:rPr>
                      <m:t>+</m:t>
                    </m:r>
                    <m:r>
                      <a:rPr lang="zh-CN" altLang="en-US" sz="2800" i="1">
                        <a:latin typeface="Cambria Math" panose="02040503050406030204" pitchFamily="18" charset="0"/>
                      </a:rPr>
                      <m:t>𝜷</m:t>
                    </m:r>
                    <m:r>
                      <a:rPr lang="en-US" altLang="zh-CN" sz="2800" b="1" i="1" baseline="-25000">
                        <a:latin typeface="Cambria Math" panose="02040503050406030204" pitchFamily="18" charset="0"/>
                      </a:rPr>
                      <m:t>𝟏</m:t>
                    </m:r>
                    <m:r>
                      <a:rPr lang="en-US" altLang="zh-CN" sz="2800" b="1" i="1">
                        <a:latin typeface="Cambria Math" panose="02040503050406030204" pitchFamily="18" charset="0"/>
                      </a:rPr>
                      <m:t>𝒙</m:t>
                    </m:r>
                    <m:r>
                      <a:rPr lang="en-US" altLang="zh-CN" sz="2800" b="1" i="1">
                        <a:latin typeface="Cambria Math" panose="02040503050406030204" pitchFamily="18" charset="0"/>
                      </a:rPr>
                      <m:t>+</m:t>
                    </m:r>
                    <m:r>
                      <a:rPr lang="zh-CN" altLang="en-US" sz="2800" i="1">
                        <a:latin typeface="Cambria Math" panose="02040503050406030204" pitchFamily="18" charset="0"/>
                      </a:rPr>
                      <m:t>𝜷</m:t>
                    </m:r>
                    <m:r>
                      <a:rPr lang="en-US" altLang="zh-CN" sz="2800" i="1" baseline="-25000">
                        <a:latin typeface="Cambria Math" panose="02040503050406030204" pitchFamily="18" charset="0"/>
                      </a:rPr>
                      <m:t>2</m:t>
                    </m:r>
                    <m:r>
                      <a:rPr lang="en-US" altLang="zh-CN" sz="2800" i="1">
                        <a:latin typeface="Cambria Math" panose="02040503050406030204" pitchFamily="18" charset="0"/>
                      </a:rPr>
                      <m:t>𝒙</m:t>
                    </m:r>
                    <m:r>
                      <a:rPr lang="en-US" altLang="zh-CN" sz="2800" baseline="30000" dirty="0">
                        <a:latin typeface="Cambria Math" panose="02040503050406030204" pitchFamily="18" charset="0"/>
                      </a:rPr>
                      <m:t>2</m:t>
                    </m:r>
                  </m:oMath>
                </a14:m>
                <a:r>
                  <a:rPr lang="en-US" altLang="zh-CN" sz="2800" dirty="0"/>
                  <a:t>+</a:t>
                </a:r>
                <a14:m>
                  <m:oMath xmlns:m="http://schemas.openxmlformats.org/officeDocument/2006/math">
                    <m:r>
                      <a:rPr lang="zh-CN" altLang="en-US" sz="2800" i="1">
                        <a:latin typeface="Cambria Math" panose="02040503050406030204" pitchFamily="18" charset="0"/>
                      </a:rPr>
                      <m:t>𝜷</m:t>
                    </m:r>
                    <m:r>
                      <a:rPr lang="en-US" altLang="zh-CN" sz="2800" i="1" baseline="-25000">
                        <a:latin typeface="Cambria Math" panose="02040503050406030204" pitchFamily="18" charset="0"/>
                      </a:rPr>
                      <m:t>3</m:t>
                    </m:r>
                    <m:r>
                      <a:rPr lang="en-US" altLang="zh-CN" sz="2800" i="1">
                        <a:latin typeface="Cambria Math" panose="02040503050406030204" pitchFamily="18" charset="0"/>
                      </a:rPr>
                      <m:t>𝒙</m:t>
                    </m:r>
                  </m:oMath>
                </a14:m>
                <a:r>
                  <a:rPr lang="en-US" altLang="zh-CN" sz="2800" baseline="30000" dirty="0"/>
                  <a:t>3</a:t>
                </a:r>
                <a:endParaRPr lang="zh-CN" altLang="en-US" sz="2800" baseline="30000" dirty="0"/>
              </a:p>
            </p:txBody>
          </p:sp>
        </mc:Choice>
        <mc:Fallback xmlns="">
          <p:sp>
            <p:nvSpPr>
              <p:cNvPr id="8" name="文本框 7">
                <a:extLst>
                  <a:ext uri="{FF2B5EF4-FFF2-40B4-BE49-F238E27FC236}">
                    <a16:creationId xmlns:a16="http://schemas.microsoft.com/office/drawing/2014/main" id="{CE6C5E54-9837-4BE0-9121-7133AD9A4A9F}"/>
                  </a:ext>
                </a:extLst>
              </p:cNvPr>
              <p:cNvSpPr txBox="1">
                <a:spLocks noRot="1" noChangeAspect="1" noMove="1" noResize="1" noEditPoints="1" noAdjustHandles="1" noChangeArrowheads="1" noChangeShapeType="1" noTextEdit="1"/>
              </p:cNvSpPr>
              <p:nvPr/>
            </p:nvSpPr>
            <p:spPr>
              <a:xfrm>
                <a:off x="6095400" y="4312957"/>
                <a:ext cx="4304896" cy="442429"/>
              </a:xfrm>
              <a:prstGeom prst="rect">
                <a:avLst/>
              </a:prstGeom>
              <a:blipFill>
                <a:blip r:embed="rId6"/>
                <a:stretch>
                  <a:fillRect t="-22222" b="-486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6777B78-4B15-4879-A8CB-528DC06BF05C}"/>
                  </a:ext>
                </a:extLst>
              </p:cNvPr>
              <p:cNvSpPr txBox="1"/>
              <p:nvPr/>
            </p:nvSpPr>
            <p:spPr>
              <a:xfrm>
                <a:off x="3807328" y="5007389"/>
                <a:ext cx="4386650" cy="442429"/>
              </a:xfrm>
              <a:prstGeom prst="rect">
                <a:avLst/>
              </a:prstGeom>
              <a:noFill/>
            </p:spPr>
            <p:txBody>
              <a:bodyPr wrap="none" lIns="0" tIns="0" rIns="0" bIns="0" rtlCol="0">
                <a:spAutoFit/>
              </a:bodyPr>
              <a:lstStyle/>
              <a:p>
                <a14:m>
                  <m:oMath xmlns:m="http://schemas.openxmlformats.org/officeDocument/2006/math">
                    <m:acc>
                      <m:accPr>
                        <m:chr m:val="̂"/>
                        <m:ctrlPr>
                          <a:rPr lang="en-US" altLang="zh-CN" sz="2800" b="1" i="1">
                            <a:latin typeface="Cambria Math" panose="02040503050406030204" pitchFamily="18" charset="0"/>
                          </a:rPr>
                        </m:ctrlPr>
                      </m:accPr>
                      <m:e>
                        <m:r>
                          <a:rPr lang="en-US" altLang="zh-CN" sz="2800" i="1">
                            <a:latin typeface="Cambria Math" panose="02040503050406030204" pitchFamily="18" charset="0"/>
                          </a:rPr>
                          <m:t>𝒀</m:t>
                        </m:r>
                      </m:e>
                    </m:acc>
                    <m:r>
                      <a:rPr lang="en-US" altLang="zh-CN" sz="2800" b="1" i="1">
                        <a:latin typeface="Cambria Math" panose="02040503050406030204" pitchFamily="18" charset="0"/>
                      </a:rPr>
                      <m:t>=</m:t>
                    </m:r>
                    <m:r>
                      <a:rPr lang="zh-CN" altLang="en-US" sz="2800" b="1" i="1">
                        <a:latin typeface="Cambria Math" panose="02040503050406030204" pitchFamily="18" charset="0"/>
                      </a:rPr>
                      <m:t>𝜷</m:t>
                    </m:r>
                    <m:r>
                      <a:rPr lang="en-US" altLang="zh-CN" sz="2800" b="1" i="1" baseline="-25000">
                        <a:latin typeface="Cambria Math" panose="02040503050406030204" pitchFamily="18" charset="0"/>
                      </a:rPr>
                      <m:t>𝟎</m:t>
                    </m:r>
                    <m:r>
                      <a:rPr lang="en-US" altLang="zh-CN" sz="2800" b="1" i="1">
                        <a:latin typeface="Cambria Math" panose="02040503050406030204" pitchFamily="18" charset="0"/>
                      </a:rPr>
                      <m:t>+</m:t>
                    </m:r>
                    <m:r>
                      <a:rPr lang="zh-CN" altLang="en-US" sz="2800" i="1">
                        <a:latin typeface="Cambria Math" panose="02040503050406030204" pitchFamily="18" charset="0"/>
                      </a:rPr>
                      <m:t>𝜷</m:t>
                    </m:r>
                    <m:r>
                      <a:rPr lang="en-US" altLang="zh-CN" sz="2800" b="1" i="1" baseline="-25000">
                        <a:latin typeface="Cambria Math" panose="02040503050406030204" pitchFamily="18" charset="0"/>
                      </a:rPr>
                      <m:t>𝟏</m:t>
                    </m:r>
                    <m:r>
                      <a:rPr lang="en-US" altLang="zh-CN" sz="2800" b="1" i="1">
                        <a:latin typeface="Cambria Math" panose="02040503050406030204" pitchFamily="18" charset="0"/>
                      </a:rPr>
                      <m:t>𝒙</m:t>
                    </m:r>
                    <m:r>
                      <a:rPr lang="en-US" altLang="zh-CN" sz="2800" b="1" i="1" baseline="-25000">
                        <a:latin typeface="Cambria Math" panose="02040503050406030204" pitchFamily="18" charset="0"/>
                      </a:rPr>
                      <m:t>𝟏</m:t>
                    </m:r>
                    <m:r>
                      <a:rPr lang="en-US" altLang="zh-CN" sz="2800" b="1" i="1">
                        <a:latin typeface="Cambria Math" panose="02040503050406030204" pitchFamily="18" charset="0"/>
                      </a:rPr>
                      <m:t>+</m:t>
                    </m:r>
                    <m:r>
                      <a:rPr lang="zh-CN" altLang="en-US" sz="2800" i="1">
                        <a:latin typeface="Cambria Math" panose="02040503050406030204" pitchFamily="18" charset="0"/>
                      </a:rPr>
                      <m:t>𝜷</m:t>
                    </m:r>
                    <m:r>
                      <a:rPr lang="en-US" altLang="zh-CN" sz="2800" i="1" baseline="-25000">
                        <a:latin typeface="Cambria Math" panose="02040503050406030204" pitchFamily="18" charset="0"/>
                      </a:rPr>
                      <m:t>2</m:t>
                    </m:r>
                    <m:r>
                      <a:rPr lang="en-US" altLang="zh-CN" sz="2800" i="1">
                        <a:latin typeface="Cambria Math" panose="02040503050406030204" pitchFamily="18" charset="0"/>
                      </a:rPr>
                      <m:t>𝒙</m:t>
                    </m:r>
                    <m:r>
                      <a:rPr lang="en-US" altLang="zh-CN" sz="2800" baseline="-25000" dirty="0">
                        <a:latin typeface="Cambria Math" panose="02040503050406030204" pitchFamily="18" charset="0"/>
                      </a:rPr>
                      <m:t>2</m:t>
                    </m:r>
                  </m:oMath>
                </a14:m>
                <a:r>
                  <a:rPr lang="en-US" altLang="zh-CN" sz="2800" dirty="0"/>
                  <a:t>+</a:t>
                </a:r>
                <a14:m>
                  <m:oMath xmlns:m="http://schemas.openxmlformats.org/officeDocument/2006/math">
                    <m:r>
                      <a:rPr lang="zh-CN" altLang="en-US" sz="2800" i="1">
                        <a:latin typeface="Cambria Math" panose="02040503050406030204" pitchFamily="18" charset="0"/>
                      </a:rPr>
                      <m:t>𝜷</m:t>
                    </m:r>
                    <m:r>
                      <a:rPr lang="en-US" altLang="zh-CN" sz="2800" i="1" baseline="-25000">
                        <a:latin typeface="Cambria Math" panose="02040503050406030204" pitchFamily="18" charset="0"/>
                      </a:rPr>
                      <m:t>3</m:t>
                    </m:r>
                    <m:r>
                      <a:rPr lang="en-US" altLang="zh-CN" sz="2800" i="1">
                        <a:latin typeface="Cambria Math" panose="02040503050406030204" pitchFamily="18" charset="0"/>
                      </a:rPr>
                      <m:t>𝒙</m:t>
                    </m:r>
                  </m:oMath>
                </a14:m>
                <a:r>
                  <a:rPr lang="en-US" altLang="zh-CN" sz="2800" baseline="-25000" dirty="0"/>
                  <a:t>3</a:t>
                </a:r>
                <a:endParaRPr lang="zh-CN" altLang="en-US" sz="2800" baseline="-25000" dirty="0"/>
              </a:p>
            </p:txBody>
          </p:sp>
        </mc:Choice>
        <mc:Fallback xmlns="">
          <p:sp>
            <p:nvSpPr>
              <p:cNvPr id="9" name="文本框 8">
                <a:extLst>
                  <a:ext uri="{FF2B5EF4-FFF2-40B4-BE49-F238E27FC236}">
                    <a16:creationId xmlns:a16="http://schemas.microsoft.com/office/drawing/2014/main" id="{F6777B78-4B15-4879-A8CB-528DC06BF05C}"/>
                  </a:ext>
                </a:extLst>
              </p:cNvPr>
              <p:cNvSpPr txBox="1">
                <a:spLocks noRot="1" noChangeAspect="1" noMove="1" noResize="1" noEditPoints="1" noAdjustHandles="1" noChangeArrowheads="1" noChangeShapeType="1" noTextEdit="1"/>
              </p:cNvSpPr>
              <p:nvPr/>
            </p:nvSpPr>
            <p:spPr>
              <a:xfrm>
                <a:off x="3807328" y="5007389"/>
                <a:ext cx="4386650" cy="442429"/>
              </a:xfrm>
              <a:prstGeom prst="rect">
                <a:avLst/>
              </a:prstGeom>
              <a:blipFill>
                <a:blip r:embed="rId7"/>
                <a:stretch>
                  <a:fillRect t="-21918" r="-1391" b="-479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4691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A261C9A-767F-4C66-9C85-24A5CB127DE2}"/>
                  </a:ext>
                </a:extLst>
              </p:cNvPr>
              <p:cNvSpPr txBox="1">
                <a:spLocks noGrp="1"/>
              </p:cNvSpPr>
              <p:nvPr>
                <p:ph idx="1"/>
              </p:nvPr>
            </p:nvSpPr>
            <p:spPr>
              <a:xfrm>
                <a:off x="2362200" y="1825625"/>
                <a:ext cx="2332370" cy="398186"/>
              </a:xfrm>
              <a:prstGeom prst="rect">
                <a:avLst/>
              </a:prstGeom>
              <a:noFill/>
            </p:spPr>
            <p:txBody>
              <a:bodyPr vert="horz" wrap="none" lIns="0" tIns="0" rIns="0" bIns="0" rtlCol="0">
                <a:spAutoFit/>
              </a:bodyPr>
              <a:lstStyle/>
              <a:p>
                <a14:m>
                  <m:oMath xmlns:m="http://schemas.openxmlformats.org/officeDocument/2006/math">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𝒀</m:t>
                        </m:r>
                      </m:e>
                    </m:acc>
                    <m:r>
                      <a:rPr lang="en-US" altLang="zh-CN" b="1" i="1">
                        <a:latin typeface="Cambria Math" panose="02040503050406030204" pitchFamily="18" charset="0"/>
                      </a:rPr>
                      <m:t>=</m:t>
                    </m:r>
                    <m:r>
                      <a:rPr lang="zh-CN" altLang="en-US" b="1" i="1">
                        <a:latin typeface="Cambria Math" panose="02040503050406030204" pitchFamily="18" charset="0"/>
                      </a:rPr>
                      <m:t>𝜷</m:t>
                    </m:r>
                    <m:r>
                      <a:rPr lang="en-US" altLang="zh-CN" b="1" i="1" baseline="-25000">
                        <a:latin typeface="Cambria Math" panose="02040503050406030204" pitchFamily="18" charset="0"/>
                      </a:rPr>
                      <m:t>𝟎</m:t>
                    </m:r>
                    <m:r>
                      <a:rPr lang="en-US" altLang="zh-CN" b="1" i="1">
                        <a:latin typeface="Cambria Math" panose="02040503050406030204" pitchFamily="18" charset="0"/>
                      </a:rPr>
                      <m:t>+</m:t>
                    </m:r>
                    <m:r>
                      <a:rPr lang="zh-CN" altLang="en-US" i="1">
                        <a:latin typeface="Cambria Math" panose="02040503050406030204" pitchFamily="18" charset="0"/>
                      </a:rPr>
                      <m:t>𝜷</m:t>
                    </m:r>
                    <m:r>
                      <a:rPr lang="en-US" altLang="zh-CN" b="1" i="1" baseline="-25000">
                        <a:latin typeface="Cambria Math" panose="02040503050406030204" pitchFamily="18" charset="0"/>
                      </a:rPr>
                      <m:t>𝟏</m:t>
                    </m:r>
                    <m:r>
                      <a:rPr lang="en-US" altLang="zh-CN" b="1" i="1">
                        <a:latin typeface="Cambria Math" panose="02040503050406030204" pitchFamily="18" charset="0"/>
                      </a:rPr>
                      <m:t>𝒙</m:t>
                    </m:r>
                  </m:oMath>
                </a14:m>
                <a:endParaRPr lang="zh-CN" altLang="en-US" dirty="0"/>
              </a:p>
            </p:txBody>
          </p:sp>
        </mc:Choice>
        <mc:Fallback xmlns="">
          <p:sp>
            <p:nvSpPr>
              <p:cNvPr id="5" name="内容占位符 4">
                <a:extLst>
                  <a:ext uri="{FF2B5EF4-FFF2-40B4-BE49-F238E27FC236}">
                    <a16:creationId xmlns:a16="http://schemas.microsoft.com/office/drawing/2014/main" id="{BA261C9A-767F-4C66-9C85-24A5CB127DE2}"/>
                  </a:ext>
                </a:extLst>
              </p:cNvPr>
              <p:cNvSpPr txBox="1">
                <a:spLocks noGrp="1" noRot="1" noChangeAspect="1" noMove="1" noResize="1" noEditPoints="1" noAdjustHandles="1" noChangeArrowheads="1" noChangeShapeType="1" noTextEdit="1"/>
              </p:cNvSpPr>
              <p:nvPr>
                <p:ph idx="1"/>
              </p:nvPr>
            </p:nvSpPr>
            <p:spPr>
              <a:xfrm>
                <a:off x="2362200" y="1825625"/>
                <a:ext cx="2332370" cy="398186"/>
              </a:xfrm>
              <a:prstGeom prst="rect">
                <a:avLst/>
              </a:prstGeom>
              <a:blipFill>
                <a:blip r:embed="rId2"/>
                <a:stretch>
                  <a:fillRect/>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D39C666-D22C-4721-94B8-937C4950B353}"/>
              </a:ext>
            </a:extLst>
          </p:cNvPr>
          <p:cNvSpPr>
            <a:spLocks noGrp="1"/>
          </p:cNvSpPr>
          <p:nvPr>
            <p:ph type="title"/>
          </p:nvPr>
        </p:nvSpPr>
        <p:spPr/>
        <p:txBody>
          <a:bodyPr/>
          <a:lstStyle/>
          <a:p>
            <a:r>
              <a:rPr lang="en-US" altLang="zh-CN" dirty="0"/>
              <a:t>Simple Linear Regression</a:t>
            </a:r>
            <a:endParaRPr lang="zh-CN" altLang="en-US" dirty="0"/>
          </a:p>
        </p:txBody>
      </p:sp>
      <p:sp>
        <p:nvSpPr>
          <p:cNvPr id="4" name="灯片编号占位符 3">
            <a:extLst>
              <a:ext uri="{FF2B5EF4-FFF2-40B4-BE49-F238E27FC236}">
                <a16:creationId xmlns:a16="http://schemas.microsoft.com/office/drawing/2014/main" id="{3CFAC2EB-8FD2-438E-84C5-D9599A31647A}"/>
              </a:ext>
            </a:extLst>
          </p:cNvPr>
          <p:cNvSpPr>
            <a:spLocks noGrp="1"/>
          </p:cNvSpPr>
          <p:nvPr>
            <p:ph type="sldNum" sz="quarter" idx="10"/>
          </p:nvPr>
        </p:nvSpPr>
        <p:spPr/>
        <p:txBody>
          <a:bodyPr/>
          <a:lstStyle/>
          <a:p>
            <a:pPr>
              <a:defRPr/>
            </a:pPr>
            <a:fld id="{44F00EBE-B9F2-4FC9-BC8E-63B9670B47B5}" type="slidenum">
              <a:rPr lang="zh-CN" altLang="en-US" smtClean="0"/>
              <a:pPr>
                <a:defRPr/>
              </a:pPr>
              <a:t>39</a:t>
            </a:fld>
            <a:r>
              <a:rPr lang="en-US" altLang="zh-CN"/>
              <a:t>/10</a:t>
            </a:r>
            <a:endParaRPr lang="en-US" altLang="zh-CN" dirty="0"/>
          </a:p>
        </p:txBody>
      </p:sp>
      <p:pic>
        <p:nvPicPr>
          <p:cNvPr id="6" name="图片 5">
            <a:extLst>
              <a:ext uri="{FF2B5EF4-FFF2-40B4-BE49-F238E27FC236}">
                <a16:creationId xmlns:a16="http://schemas.microsoft.com/office/drawing/2014/main" id="{6EF7BA3A-58D4-43AF-A7FD-09EA46D11BF9}"/>
              </a:ext>
            </a:extLst>
          </p:cNvPr>
          <p:cNvPicPr>
            <a:picLocks noChangeAspect="1"/>
          </p:cNvPicPr>
          <p:nvPr/>
        </p:nvPicPr>
        <p:blipFill>
          <a:blip r:embed="rId3"/>
          <a:stretch>
            <a:fillRect/>
          </a:stretch>
        </p:blipFill>
        <p:spPr>
          <a:xfrm>
            <a:off x="3280832" y="2852556"/>
            <a:ext cx="5498034" cy="2970671"/>
          </a:xfrm>
          <a:prstGeom prst="rect">
            <a:avLst/>
          </a:prstGeom>
        </p:spPr>
      </p:pic>
    </p:spTree>
    <p:extLst>
      <p:ext uri="{BB962C8B-B14F-4D97-AF65-F5344CB8AC3E}">
        <p14:creationId xmlns:p14="http://schemas.microsoft.com/office/powerpoint/2010/main" val="776065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你将学到</a:t>
            </a:r>
          </a:p>
        </p:txBody>
      </p:sp>
      <p:sp>
        <p:nvSpPr>
          <p:cNvPr id="3" name="内容占位符 2"/>
          <p:cNvSpPr>
            <a:spLocks noGrp="1"/>
          </p:cNvSpPr>
          <p:nvPr>
            <p:ph idx="1"/>
          </p:nvPr>
        </p:nvSpPr>
        <p:spPr/>
        <p:txBody>
          <a:bodyPr>
            <a:normAutofit fontScale="92500" lnSpcReduction="10000"/>
          </a:bodyPr>
          <a:lstStyle/>
          <a:p>
            <a:r>
              <a:rPr lang="zh-CN" altLang="en-US" dirty="0"/>
              <a:t>深度学习</a:t>
            </a:r>
            <a:endParaRPr lang="en-US" altLang="zh-CN" dirty="0"/>
          </a:p>
          <a:p>
            <a:r>
              <a:rPr lang="zh-CN" altLang="en-US" dirty="0"/>
              <a:t>什么是神经网络</a:t>
            </a:r>
            <a:endParaRPr lang="en-US" altLang="zh-CN" dirty="0"/>
          </a:p>
          <a:p>
            <a:r>
              <a:rPr lang="zh-CN" altLang="en-US" dirty="0"/>
              <a:t>数据的表示</a:t>
            </a:r>
            <a:endParaRPr lang="en-US" altLang="zh-CN" dirty="0"/>
          </a:p>
          <a:p>
            <a:pPr lvl="1"/>
            <a:r>
              <a:rPr lang="zh-CN" altLang="en-US" dirty="0"/>
              <a:t>练习：</a:t>
            </a:r>
            <a:endParaRPr lang="en-US" altLang="zh-CN" dirty="0"/>
          </a:p>
          <a:p>
            <a:pPr lvl="1"/>
            <a:r>
              <a:rPr lang="en-US" altLang="zh-CN" dirty="0"/>
              <a:t>Fashion MNIST</a:t>
            </a:r>
          </a:p>
          <a:p>
            <a:pPr lvl="1"/>
            <a:r>
              <a:rPr lang="en-US" altLang="zh-CN" dirty="0"/>
              <a:t>"</a:t>
            </a:r>
            <a:r>
              <a:rPr lang="en-US" altLang="zh-CN" dirty="0" err="1"/>
              <a:t>matlab</a:t>
            </a:r>
            <a:r>
              <a:rPr lang="en-US" altLang="zh-CN" dirty="0"/>
              <a:t>" letter as homework</a:t>
            </a:r>
          </a:p>
          <a:p>
            <a:r>
              <a:rPr lang="en-US" altLang="zh-CN" dirty="0"/>
              <a:t>Bias &amp; Variance tradeoff </a:t>
            </a:r>
          </a:p>
          <a:p>
            <a:r>
              <a:rPr lang="zh-CN" altLang="en-US" dirty="0"/>
              <a:t>卷积神经网络 </a:t>
            </a:r>
            <a:r>
              <a:rPr lang="en-US" altLang="zh-CN" dirty="0"/>
              <a:t>CNN	</a:t>
            </a:r>
          </a:p>
          <a:p>
            <a:pPr lvl="1"/>
            <a:r>
              <a:rPr lang="zh-CN" altLang="en-US" dirty="0"/>
              <a:t>练习：</a:t>
            </a:r>
            <a:endParaRPr lang="en-US" altLang="zh-CN" dirty="0"/>
          </a:p>
          <a:p>
            <a:pPr lvl="1"/>
            <a:r>
              <a:rPr lang="en-US" altLang="zh-CN" dirty="0"/>
              <a:t>Fashion MNIST CNN revisit</a:t>
            </a:r>
          </a:p>
          <a:p>
            <a:pPr lvl="1"/>
            <a:r>
              <a:rPr lang="en-US" altLang="zh-CN" dirty="0"/>
              <a:t>Cifar-10 as homework</a:t>
            </a:r>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398536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9099" y="30272"/>
            <a:ext cx="11353800" cy="1325563"/>
          </a:xfrm>
        </p:spPr>
        <p:txBody>
          <a:bodyPr/>
          <a:lstStyle/>
          <a:p>
            <a:r>
              <a:rPr lang="en-US" altLang="zh-CN" dirty="0"/>
              <a:t>Fish market —— multivariate regression model</a:t>
            </a:r>
            <a:endParaRPr lang="zh-CN" altLang="en-US" dirty="0"/>
          </a:p>
        </p:txBody>
      </p:sp>
      <p:sp>
        <p:nvSpPr>
          <p:cNvPr id="3" name="内容占位符 2"/>
          <p:cNvSpPr>
            <a:spLocks noGrp="1"/>
          </p:cNvSpPr>
          <p:nvPr>
            <p:ph idx="1"/>
          </p:nvPr>
        </p:nvSpPr>
        <p:spPr>
          <a:xfrm>
            <a:off x="839826" y="1046745"/>
            <a:ext cx="10515600" cy="1815026"/>
          </a:xfrm>
        </p:spPr>
        <p:txBody>
          <a:bodyPr>
            <a:normAutofit/>
          </a:bodyPr>
          <a:lstStyle/>
          <a:p>
            <a:r>
              <a:rPr lang="en-US" altLang="zh-CN" dirty="0"/>
              <a:t>This dataset is a record of 7 common different fish species in fish market sales. With this dataset, a predictive model can be performed using machine friendly data and estimate the weight of fish can be predicted.</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826" y="2681467"/>
            <a:ext cx="4914900" cy="315277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4095" y="2696052"/>
            <a:ext cx="3612491" cy="3303909"/>
          </a:xfrm>
          <a:prstGeom prst="rect">
            <a:avLst/>
          </a:prstGeom>
        </p:spPr>
      </p:pic>
      <p:sp>
        <p:nvSpPr>
          <p:cNvPr id="7" name="标题 1"/>
          <p:cNvSpPr txBox="1">
            <a:spLocks/>
          </p:cNvSpPr>
          <p:nvPr/>
        </p:nvSpPr>
        <p:spPr>
          <a:xfrm>
            <a:off x="419099" y="562258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Let’s turn to code and see!</a:t>
            </a:r>
            <a:endParaRPr lang="zh-CN" altLang="en-US" dirty="0"/>
          </a:p>
        </p:txBody>
      </p:sp>
    </p:spTree>
    <p:extLst>
      <p:ext uri="{BB962C8B-B14F-4D97-AF65-F5344CB8AC3E}">
        <p14:creationId xmlns:p14="http://schemas.microsoft.com/office/powerpoint/2010/main" val="1509229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机器是怎么学习的</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79793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59928" y="0"/>
            <a:ext cx="8687553" cy="6477561"/>
          </a:xfrm>
          <a:prstGeom prst="rect">
            <a:avLst/>
          </a:prstGeom>
        </p:spPr>
      </p:pic>
      <p:grpSp>
        <p:nvGrpSpPr>
          <p:cNvPr id="11" name="组合 10"/>
          <p:cNvGrpSpPr/>
          <p:nvPr/>
        </p:nvGrpSpPr>
        <p:grpSpPr>
          <a:xfrm>
            <a:off x="7834505" y="2605265"/>
            <a:ext cx="4297567" cy="1692684"/>
            <a:chOff x="2320591" y="3993552"/>
            <a:chExt cx="5435028" cy="2444750"/>
          </a:xfrm>
        </p:grpSpPr>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591" y="3993552"/>
              <a:ext cx="3657600" cy="2444750"/>
            </a:xfrm>
            <a:prstGeom prst="rect">
              <a:avLst/>
            </a:prstGeom>
            <a:noFill/>
            <a:extLst>
              <a:ext uri="{909E8E84-426E-40DD-AFC4-6F175D3DCCD1}">
                <a14:hiddenFill xmlns:a14="http://schemas.microsoft.com/office/drawing/2010/main">
                  <a:solidFill>
                    <a:srgbClr val="FFFFFF"/>
                  </a:solidFill>
                </a14:hiddenFill>
              </a:ext>
            </a:extLst>
          </p:spPr>
        </p:pic>
        <p:sp>
          <p:nvSpPr>
            <p:cNvPr id="8" name="Line 9"/>
            <p:cNvSpPr>
              <a:spLocks noChangeShapeType="1"/>
            </p:cNvSpPr>
            <p:nvPr/>
          </p:nvSpPr>
          <p:spPr bwMode="auto">
            <a:xfrm flipV="1">
              <a:off x="2777791" y="4298352"/>
              <a:ext cx="259080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j-ea"/>
                <a:ea typeface="+mj-ea"/>
              </a:endParaRPr>
            </a:p>
          </p:txBody>
        </p:sp>
        <p:graphicFrame>
          <p:nvGraphicFramePr>
            <p:cNvPr id="9" name="Object 10"/>
            <p:cNvGraphicFramePr>
              <a:graphicFrameLocks noChangeAspect="1"/>
            </p:cNvGraphicFramePr>
            <p:nvPr>
              <p:extLst/>
            </p:nvPr>
          </p:nvGraphicFramePr>
          <p:xfrm>
            <a:off x="4810363" y="5120899"/>
            <a:ext cx="2945256" cy="699315"/>
          </p:xfrm>
          <a:graphic>
            <a:graphicData uri="http://schemas.openxmlformats.org/presentationml/2006/ole">
              <mc:AlternateContent xmlns:mc="http://schemas.openxmlformats.org/markup-compatibility/2006">
                <mc:Choice xmlns:v="urn:schemas-microsoft-com:vml" Requires="v">
                  <p:oleObj spid="_x0000_s2057" name="公式" r:id="rId5" imgW="965160" imgH="228600" progId="Equation.3">
                    <p:embed/>
                  </p:oleObj>
                </mc:Choice>
                <mc:Fallback>
                  <p:oleObj name="公式" r:id="rId5" imgW="965160" imgH="228600" progId="Equation.3">
                    <p:embed/>
                    <p:pic>
                      <p:nvPicPr>
                        <p:cNvPr id="9" name="Object 10"/>
                        <p:cNvPicPr>
                          <a:picLocks noChangeAspect="1" noChangeArrowheads="1"/>
                        </p:cNvPicPr>
                        <p:nvPr/>
                      </p:nvPicPr>
                      <p:blipFill>
                        <a:blip r:embed="rId6"/>
                        <a:srcRect/>
                        <a:stretch>
                          <a:fillRect/>
                        </a:stretch>
                      </p:blipFill>
                      <p:spPr bwMode="auto">
                        <a:xfrm>
                          <a:off x="4810363" y="5120899"/>
                          <a:ext cx="2945256" cy="69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82760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73564" y="115199"/>
            <a:ext cx="8870046" cy="6627601"/>
          </a:xfrm>
          <a:prstGeom prst="rect">
            <a:avLst/>
          </a:prstGeom>
        </p:spPr>
      </p:pic>
    </p:spTree>
    <p:extLst>
      <p:ext uri="{BB962C8B-B14F-4D97-AF65-F5344CB8AC3E}">
        <p14:creationId xmlns:p14="http://schemas.microsoft.com/office/powerpoint/2010/main" val="2265612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664586" y="117823"/>
            <a:ext cx="8862828" cy="6622354"/>
          </a:xfrm>
          <a:prstGeom prst="rect">
            <a:avLst/>
          </a:prstGeom>
        </p:spPr>
      </p:pic>
    </p:spTree>
    <p:extLst>
      <p:ext uri="{BB962C8B-B14F-4D97-AF65-F5344CB8AC3E}">
        <p14:creationId xmlns:p14="http://schemas.microsoft.com/office/powerpoint/2010/main" val="2094644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672206" y="94961"/>
            <a:ext cx="8847587" cy="6668078"/>
          </a:xfrm>
          <a:prstGeom prst="rect">
            <a:avLst/>
          </a:prstGeom>
        </p:spPr>
      </p:pic>
    </p:spTree>
    <p:extLst>
      <p:ext uri="{BB962C8B-B14F-4D97-AF65-F5344CB8AC3E}">
        <p14:creationId xmlns:p14="http://schemas.microsoft.com/office/powerpoint/2010/main" val="3653945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626482" y="114012"/>
            <a:ext cx="8939035" cy="6629975"/>
          </a:xfrm>
          <a:prstGeom prst="rect">
            <a:avLst/>
          </a:prstGeom>
        </p:spPr>
      </p:pic>
    </p:spTree>
    <p:extLst>
      <p:ext uri="{BB962C8B-B14F-4D97-AF65-F5344CB8AC3E}">
        <p14:creationId xmlns:p14="http://schemas.microsoft.com/office/powerpoint/2010/main" val="1849890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39159" y="2266874"/>
            <a:ext cx="11713682" cy="2510865"/>
          </a:xfrm>
          <a:prstGeom prst="rect">
            <a:avLst/>
          </a:prstGeom>
        </p:spPr>
      </p:pic>
    </p:spTree>
    <p:extLst>
      <p:ext uri="{BB962C8B-B14F-4D97-AF65-F5344CB8AC3E}">
        <p14:creationId xmlns:p14="http://schemas.microsoft.com/office/powerpoint/2010/main" val="3773057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cat dog machine learning label">
            <a:extLst>
              <a:ext uri="{FF2B5EF4-FFF2-40B4-BE49-F238E27FC236}">
                <a16:creationId xmlns:a16="http://schemas.microsoft.com/office/drawing/2014/main" id="{5FEFE107-031B-406F-AD6E-641EE978A4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01" b="32236"/>
          <a:stretch/>
        </p:blipFill>
        <p:spPr bwMode="auto">
          <a:xfrm>
            <a:off x="8427211" y="376047"/>
            <a:ext cx="3237652" cy="27300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a:extLst>
              <a:ext uri="{FF2B5EF4-FFF2-40B4-BE49-F238E27FC236}">
                <a16:creationId xmlns:a16="http://schemas.microsoft.com/office/drawing/2014/main" id="{2D14B6E9-4871-40C5-B1BF-0A08288A76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90"/>
          <a:stretch/>
        </p:blipFill>
        <p:spPr bwMode="auto">
          <a:xfrm>
            <a:off x="8020894" y="3760370"/>
            <a:ext cx="3959188" cy="269340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8091512" y="3211241"/>
            <a:ext cx="3573351"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Supervised learning: with </a:t>
            </a:r>
            <a:r>
              <a:rPr lang="en-US" altLang="zh-CN" dirty="0" err="1">
                <a:latin typeface="微软雅黑" panose="020B0503020204020204" pitchFamily="34" charset="-122"/>
                <a:ea typeface="微软雅黑" panose="020B0503020204020204" pitchFamily="34" charset="-122"/>
              </a:rPr>
              <a:t>lable</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965294" y="6269105"/>
            <a:ext cx="3786549"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Unsupervised learning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no label</a:t>
            </a:r>
            <a:endParaRPr lang="zh-CN" altLang="en-US" dirty="0">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8343119" y="339365"/>
            <a:ext cx="3408724" cy="677101"/>
          </a:xfrm>
          <a:prstGeom prst="round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panose="020B0604020202020204" pitchFamily="34" charset="0"/>
              <a:ea typeface="宋体" panose="02010600030101010101" pitchFamily="2" charset="-122"/>
            </a:endParaRPr>
          </a:p>
        </p:txBody>
      </p:sp>
      <p:sp>
        <p:nvSpPr>
          <p:cNvPr id="13" name="圆角矩形 12"/>
          <p:cNvSpPr/>
          <p:nvPr/>
        </p:nvSpPr>
        <p:spPr bwMode="auto">
          <a:xfrm>
            <a:off x="8364543" y="1877438"/>
            <a:ext cx="3387300" cy="307749"/>
          </a:xfrm>
          <a:prstGeom prst="round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panose="020B0604020202020204" pitchFamily="34" charset="0"/>
              <a:ea typeface="宋体" panose="02010600030101010101" pitchFamily="2" charset="-122"/>
            </a:endParaRPr>
          </a:p>
        </p:txBody>
      </p:sp>
      <p:sp>
        <p:nvSpPr>
          <p:cNvPr id="5" name="文本框 4"/>
          <p:cNvSpPr txBox="1"/>
          <p:nvPr/>
        </p:nvSpPr>
        <p:spPr>
          <a:xfrm>
            <a:off x="7145953" y="337563"/>
            <a:ext cx="1056636" cy="646331"/>
          </a:xfrm>
          <a:prstGeom prst="rect">
            <a:avLst/>
          </a:prstGeom>
          <a:noFill/>
        </p:spPr>
        <p:txBody>
          <a:bodyPr wrap="none" rtlCol="0">
            <a:spAutoFit/>
          </a:bodyPr>
          <a:lstStyle/>
          <a:p>
            <a:pPr algn="r"/>
            <a:r>
              <a:rPr lang="en-US" altLang="zh-CN" dirty="0">
                <a:latin typeface="微软雅黑 Light" panose="020B0502040204020203" pitchFamily="34" charset="-122"/>
                <a:ea typeface="微软雅黑 Light" panose="020B0502040204020203" pitchFamily="34" charset="-122"/>
              </a:rPr>
              <a:t>Features</a:t>
            </a:r>
          </a:p>
          <a:p>
            <a:pPr algn="r"/>
            <a:r>
              <a:rPr lang="en-US" altLang="zh-CN" dirty="0">
                <a:latin typeface="微软雅黑 Light" panose="020B0502040204020203" pitchFamily="34" charset="-122"/>
                <a:ea typeface="微软雅黑 Light" panose="020B0502040204020203" pitchFamily="34" charset="-122"/>
              </a:rPr>
              <a:t>X</a:t>
            </a:r>
            <a:endParaRPr lang="zh-CN" altLang="en-US" dirty="0">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6732895" y="1477053"/>
            <a:ext cx="1589602" cy="923330"/>
          </a:xfrm>
          <a:prstGeom prst="rect">
            <a:avLst/>
          </a:prstGeom>
          <a:noFill/>
        </p:spPr>
        <p:txBody>
          <a:bodyPr wrap="none" rtlCol="0">
            <a:spAutoFit/>
          </a:bodyPr>
          <a:lstStyle/>
          <a:p>
            <a:pPr algn="r"/>
            <a:r>
              <a:rPr lang="en-US" altLang="zh-CN" dirty="0">
                <a:latin typeface="微软雅黑 Light" panose="020B0502040204020203" pitchFamily="34" charset="-122"/>
                <a:ea typeface="微软雅黑 Light" panose="020B0502040204020203" pitchFamily="34" charset="-122"/>
              </a:rPr>
              <a:t>Label</a:t>
            </a:r>
          </a:p>
          <a:p>
            <a:pPr algn="r"/>
            <a:r>
              <a:rPr lang="en-US" altLang="zh-CN" dirty="0">
                <a:latin typeface="微软雅黑 Light" panose="020B0502040204020203" pitchFamily="34" charset="-122"/>
                <a:ea typeface="微软雅黑 Light" panose="020B0502040204020203" pitchFamily="34" charset="-122"/>
              </a:rPr>
              <a:t>Ground-Truth</a:t>
            </a:r>
          </a:p>
          <a:p>
            <a:pPr algn="r"/>
            <a:r>
              <a:rPr lang="en-US" altLang="zh-CN" dirty="0">
                <a:latin typeface="微软雅黑 Light" panose="020B0502040204020203" pitchFamily="34" charset="-122"/>
                <a:ea typeface="微软雅黑 Light" panose="020B0502040204020203" pitchFamily="34" charset="-122"/>
              </a:rPr>
              <a:t>Y</a:t>
            </a:r>
            <a:endParaRPr lang="zh-CN" altLang="en-US" dirty="0">
              <a:latin typeface="微软雅黑 Light" panose="020B0502040204020203" pitchFamily="34" charset="-122"/>
              <a:ea typeface="微软雅黑 Light" panose="020B0502040204020203" pitchFamily="34" charset="-122"/>
            </a:endParaRPr>
          </a:p>
        </p:txBody>
      </p:sp>
      <p:sp>
        <p:nvSpPr>
          <p:cNvPr id="15" name="内容占位符 1"/>
          <p:cNvSpPr>
            <a:spLocks noGrp="1"/>
          </p:cNvSpPr>
          <p:nvPr>
            <p:ph idx="1"/>
          </p:nvPr>
        </p:nvSpPr>
        <p:spPr>
          <a:xfrm>
            <a:off x="462454" y="2052035"/>
            <a:ext cx="10239073" cy="4351338"/>
          </a:xfrm>
        </p:spPr>
        <p:txBody>
          <a:bodyPr/>
          <a:lstStyle/>
          <a:p>
            <a:r>
              <a:rPr lang="en-US" altLang="zh-CN" dirty="0"/>
              <a:t>Supervised learning</a:t>
            </a:r>
          </a:p>
          <a:p>
            <a:pPr lvl="1"/>
            <a:r>
              <a:rPr lang="en-US" altLang="zh-CN" dirty="0"/>
              <a:t>Trained with labeled data</a:t>
            </a:r>
          </a:p>
          <a:p>
            <a:pPr lvl="1"/>
            <a:r>
              <a:rPr lang="en-US" altLang="zh-CN" dirty="0"/>
              <a:t>Regression</a:t>
            </a:r>
          </a:p>
          <a:p>
            <a:pPr lvl="1"/>
            <a:r>
              <a:rPr lang="en-US" altLang="zh-CN" dirty="0"/>
              <a:t>Classification</a:t>
            </a:r>
          </a:p>
          <a:p>
            <a:r>
              <a:rPr lang="en-US" altLang="zh-CN" dirty="0"/>
              <a:t>Unsupervised learning</a:t>
            </a:r>
          </a:p>
          <a:p>
            <a:pPr lvl="1"/>
            <a:r>
              <a:rPr lang="en-US" altLang="zh-CN" dirty="0"/>
              <a:t>Trained with unlabeled data</a:t>
            </a:r>
          </a:p>
          <a:p>
            <a:pPr lvl="1"/>
            <a:r>
              <a:rPr lang="en-US" altLang="zh-CN" dirty="0"/>
              <a:t>Clustering</a:t>
            </a:r>
          </a:p>
          <a:p>
            <a:pPr lvl="1"/>
            <a:r>
              <a:rPr lang="en-US" altLang="zh-CN" dirty="0"/>
              <a:t>Anomaly detection</a:t>
            </a:r>
            <a:endParaRPr lang="zh-CN" altLang="en-US" dirty="0"/>
          </a:p>
        </p:txBody>
      </p:sp>
      <p:sp>
        <p:nvSpPr>
          <p:cNvPr id="16" name="标题 2"/>
          <p:cNvSpPr txBox="1">
            <a:spLocks/>
          </p:cNvSpPr>
          <p:nvPr/>
        </p:nvSpPr>
        <p:spPr>
          <a:xfrm>
            <a:off x="295656" y="1353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Types of Machine Learning	</a:t>
            </a:r>
            <a:endParaRPr lang="zh-CN" altLang="en-US" dirty="0"/>
          </a:p>
        </p:txBody>
      </p:sp>
    </p:spTree>
    <p:custDataLst>
      <p:tags r:id="rId1"/>
    </p:custDataLst>
    <p:extLst>
      <p:ext uri="{BB962C8B-B14F-4D97-AF65-F5344CB8AC3E}">
        <p14:creationId xmlns:p14="http://schemas.microsoft.com/office/powerpoint/2010/main" val="3963450867"/>
      </p:ext>
    </p:extLst>
  </p:cSld>
  <p:clrMapOvr>
    <a:masterClrMapping/>
  </p:clrMapOvr>
  <mc:AlternateContent xmlns:mc="http://schemas.openxmlformats.org/markup-compatibility/2006" xmlns:p14="http://schemas.microsoft.com/office/powerpoint/2010/main">
    <mc:Choice Requires="p14">
      <p:transition spd="slow" p14:dur="2000" advTm="101284"/>
    </mc:Choice>
    <mc:Fallback xmlns="">
      <p:transition spd="slow" advTm="1012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animBg="1"/>
      <p:bldP spid="5"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825625"/>
            <a:ext cx="685800" cy="4351338"/>
          </a:xfrm>
        </p:spPr>
        <p:txBody>
          <a:bodyPr/>
          <a:lstStyle/>
          <a:p>
            <a:endParaRPr lang="zh-CN" altLang="en-US" dirty="0"/>
          </a:p>
        </p:txBody>
      </p:sp>
      <p:sp>
        <p:nvSpPr>
          <p:cNvPr id="3" name="标题 2"/>
          <p:cNvSpPr>
            <a:spLocks noGrp="1"/>
          </p:cNvSpPr>
          <p:nvPr>
            <p:ph type="title"/>
          </p:nvPr>
        </p:nvSpPr>
        <p:spPr/>
        <p:txBody>
          <a:bodyPr/>
          <a:lstStyle/>
          <a:p>
            <a:r>
              <a:rPr lang="en-US" altLang="zh-CN" dirty="0"/>
              <a:t>Supervised learning</a:t>
            </a:r>
            <a:br>
              <a:rPr lang="en-US" altLang="zh-CN" dirty="0"/>
            </a:br>
            <a:endParaRPr lang="zh-CN" altLang="en-US" dirty="0"/>
          </a:p>
        </p:txBody>
      </p:sp>
      <p:sp>
        <p:nvSpPr>
          <p:cNvPr id="4" name="灯片编号占位符 3"/>
          <p:cNvSpPr>
            <a:spLocks noGrp="1"/>
          </p:cNvSpPr>
          <p:nvPr>
            <p:ph type="sldNum" sz="quarter" idx="10"/>
          </p:nvPr>
        </p:nvSpPr>
        <p:spPr/>
        <p:txBody>
          <a:bodyPr/>
          <a:lstStyle/>
          <a:p>
            <a:pPr>
              <a:defRPr/>
            </a:pPr>
            <a:fld id="{44F00EBE-B9F2-4FC9-BC8E-63B9670B47B5}" type="slidenum">
              <a:rPr lang="zh-CN" altLang="en-US" smtClean="0"/>
              <a:pPr>
                <a:defRPr/>
              </a:pPr>
              <a:t>49</a:t>
            </a:fld>
            <a:endParaRPr lang="en-US" altLang="zh-CN" dirty="0"/>
          </a:p>
        </p:txBody>
      </p:sp>
      <p:pic>
        <p:nvPicPr>
          <p:cNvPr id="5" name="Picture 2" descr="C:\Users\Ian\Desktop\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54" y="1825625"/>
            <a:ext cx="6059941" cy="371568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311875" y="2344637"/>
            <a:ext cx="5405647" cy="2677656"/>
          </a:xfrm>
          <a:prstGeom prst="rect">
            <a:avLst/>
          </a:prstGeom>
          <a:noFill/>
        </p:spPr>
        <p:txBody>
          <a:bodyPr wrap="none" rtlCol="0">
            <a:spAutoFit/>
          </a:bodyPr>
          <a:lstStyle/>
          <a:p>
            <a:r>
              <a:rPr lang="en-US" altLang="zh-CN" sz="2400" dirty="0" err="1"/>
              <a:t>TrainedModel</a:t>
            </a:r>
            <a:r>
              <a:rPr lang="en-US" altLang="zh-CN" sz="2400" dirty="0"/>
              <a:t>=</a:t>
            </a:r>
            <a:r>
              <a:rPr lang="en-US" altLang="zh-CN" sz="2400" dirty="0" err="1"/>
              <a:t>Model.Train</a:t>
            </a:r>
            <a:r>
              <a:rPr lang="en-US" altLang="zh-CN" sz="2400" dirty="0"/>
              <a:t>(X,Y)</a:t>
            </a:r>
          </a:p>
          <a:p>
            <a:endParaRPr lang="en-US" altLang="zh-CN" sz="2400" dirty="0"/>
          </a:p>
          <a:p>
            <a:r>
              <a:rPr lang="en-US" altLang="zh-CN" sz="2400" dirty="0" err="1"/>
              <a:t>TrainedModel</a:t>
            </a:r>
            <a:r>
              <a:rPr lang="en-US" altLang="zh-CN" sz="2400" dirty="0"/>
              <a:t>=</a:t>
            </a:r>
            <a:r>
              <a:rPr lang="en-US" altLang="zh-CN" sz="2400" dirty="0" err="1"/>
              <a:t>Model.Fit</a:t>
            </a:r>
            <a:r>
              <a:rPr lang="en-US" altLang="zh-CN" sz="2400" dirty="0"/>
              <a:t>(X,Y)</a:t>
            </a:r>
          </a:p>
          <a:p>
            <a:endParaRPr lang="en-US" altLang="zh-CN" sz="2400" dirty="0"/>
          </a:p>
          <a:p>
            <a:r>
              <a:rPr lang="en-US" altLang="zh-CN" sz="2400" dirty="0" err="1"/>
              <a:t>fitlm</a:t>
            </a:r>
            <a:r>
              <a:rPr lang="en-US" altLang="zh-CN" sz="2400" dirty="0"/>
              <a:t>([exp4.x1 exp4.x2 </a:t>
            </a:r>
            <a:r>
              <a:rPr lang="en-US" altLang="zh-CN" sz="2400" dirty="0" err="1"/>
              <a:t>isSmoker</a:t>
            </a:r>
            <a:r>
              <a:rPr lang="en-US" altLang="zh-CN" sz="2400" dirty="0"/>
              <a:t>],exp4.y)</a:t>
            </a:r>
          </a:p>
          <a:p>
            <a:endParaRPr lang="en-US" altLang="zh-CN" sz="2400" dirty="0"/>
          </a:p>
          <a:p>
            <a:endParaRPr lang="zh-CN" altLang="en-US" sz="2400" dirty="0"/>
          </a:p>
        </p:txBody>
      </p:sp>
    </p:spTree>
    <p:extLst>
      <p:ext uri="{BB962C8B-B14F-4D97-AF65-F5344CB8AC3E}">
        <p14:creationId xmlns:p14="http://schemas.microsoft.com/office/powerpoint/2010/main" val="136055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你将学到</a:t>
            </a:r>
          </a:p>
        </p:txBody>
      </p:sp>
      <p:sp>
        <p:nvSpPr>
          <p:cNvPr id="3" name="内容占位符 2"/>
          <p:cNvSpPr>
            <a:spLocks noGrp="1"/>
          </p:cNvSpPr>
          <p:nvPr>
            <p:ph idx="1"/>
          </p:nvPr>
        </p:nvSpPr>
        <p:spPr/>
        <p:txBody>
          <a:bodyPr/>
          <a:lstStyle/>
          <a:p>
            <a:r>
              <a:rPr lang="en-US" altLang="zh-CN" dirty="0"/>
              <a:t>Recurrent neural network</a:t>
            </a:r>
          </a:p>
          <a:p>
            <a:pPr lvl="1"/>
            <a:r>
              <a:rPr lang="zh-CN" altLang="en-US" dirty="0"/>
              <a:t>电力负荷时序预测</a:t>
            </a:r>
            <a:endParaRPr lang="en-US" altLang="zh-CN" dirty="0"/>
          </a:p>
          <a:p>
            <a:pPr lvl="1"/>
            <a:r>
              <a:rPr lang="zh-CN" altLang="en-US" dirty="0"/>
              <a:t>练习</a:t>
            </a:r>
            <a:endParaRPr lang="en-US" altLang="zh-CN" dirty="0"/>
          </a:p>
          <a:p>
            <a:r>
              <a:rPr lang="en-US" altLang="zh-CN" dirty="0" err="1"/>
              <a:t>Git</a:t>
            </a:r>
            <a:r>
              <a:rPr lang="zh-CN" altLang="en-US" dirty="0"/>
              <a:t>和</a:t>
            </a:r>
            <a:r>
              <a:rPr lang="en-US" altLang="zh-CN" dirty="0" err="1"/>
              <a:t>Github</a:t>
            </a:r>
            <a:endParaRPr lang="en-US" altLang="zh-CN" dirty="0"/>
          </a:p>
          <a:p>
            <a:pPr lvl="1"/>
            <a:r>
              <a:rPr lang="zh-CN" altLang="en-US" dirty="0"/>
              <a:t>如何使用</a:t>
            </a:r>
            <a:r>
              <a:rPr lang="en-US" altLang="zh-CN" dirty="0" err="1"/>
              <a:t>Github</a:t>
            </a:r>
            <a:r>
              <a:rPr lang="zh-CN" altLang="en-US" dirty="0"/>
              <a:t>找到机器学习的例子</a:t>
            </a:r>
            <a:endParaRPr lang="en-US" altLang="zh-CN" dirty="0"/>
          </a:p>
          <a:p>
            <a:r>
              <a:rPr lang="zh-CN" altLang="en-US" dirty="0"/>
              <a:t>大作业</a:t>
            </a:r>
            <a:endParaRPr lang="en-US" altLang="zh-CN" dirty="0"/>
          </a:p>
          <a:p>
            <a:pPr lvl="1"/>
            <a:r>
              <a:rPr lang="en-US" altLang="zh-CN" dirty="0"/>
              <a:t> </a:t>
            </a:r>
            <a:r>
              <a:rPr lang="zh-CN" altLang="en-US" dirty="0"/>
              <a:t>自己完成一个机器学习的应用</a:t>
            </a:r>
            <a:endParaRPr lang="en-US" altLang="zh-CN" dirty="0"/>
          </a:p>
          <a:p>
            <a:r>
              <a:rPr lang="zh-CN" altLang="en-US" dirty="0"/>
              <a:t>企业讲解机器学习的应用和套路</a:t>
            </a:r>
          </a:p>
        </p:txBody>
      </p:sp>
    </p:spTree>
    <p:extLst>
      <p:ext uri="{BB962C8B-B14F-4D97-AF65-F5344CB8AC3E}">
        <p14:creationId xmlns:p14="http://schemas.microsoft.com/office/powerpoint/2010/main" val="525382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Supervised learning</a:t>
            </a:r>
            <a:endParaRPr lang="zh-CN" altLang="en-US" dirty="0"/>
          </a:p>
        </p:txBody>
      </p:sp>
      <p:grpSp>
        <p:nvGrpSpPr>
          <p:cNvPr id="4" name="Group 26"/>
          <p:cNvGrpSpPr/>
          <p:nvPr/>
        </p:nvGrpSpPr>
        <p:grpSpPr>
          <a:xfrm>
            <a:off x="344593" y="2654064"/>
            <a:ext cx="3730390" cy="2480328"/>
            <a:chOff x="2806700" y="3717590"/>
            <a:chExt cx="2539492" cy="1732379"/>
          </a:xfrm>
        </p:grpSpPr>
        <p:pic>
          <p:nvPicPr>
            <p:cNvPr id="5" name="Picture 22" descr="m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6" name="TextBox 23"/>
            <p:cNvSpPr txBox="1"/>
            <p:nvPr/>
          </p:nvSpPr>
          <p:spPr>
            <a:xfrm>
              <a:off x="3598348" y="3717590"/>
              <a:ext cx="1365991" cy="369332"/>
            </a:xfrm>
            <a:prstGeom prst="rect">
              <a:avLst/>
            </a:prstGeom>
            <a:noFill/>
          </p:spPr>
          <p:txBody>
            <a:bodyPr wrap="none" rtlCol="0">
              <a:spAutoFit/>
            </a:bodyPr>
            <a:lstStyle/>
            <a:p>
              <a:r>
                <a:rPr lang="en-US" dirty="0"/>
                <a:t>Regression</a:t>
              </a:r>
            </a:p>
          </p:txBody>
        </p:sp>
      </p:grpSp>
      <p:pic>
        <p:nvPicPr>
          <p:cNvPr id="7" name="Picture 2" descr="Related ima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91173" y="1834173"/>
            <a:ext cx="7404157" cy="405162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511118" y="2061281"/>
            <a:ext cx="1418978" cy="369332"/>
          </a:xfrm>
          <a:prstGeom prst="rect">
            <a:avLst/>
          </a:prstGeom>
        </p:spPr>
        <p:txBody>
          <a:bodyPr wrap="none">
            <a:spAutoFit/>
          </a:bodyPr>
          <a:lstStyle/>
          <a:p>
            <a:r>
              <a:rPr lang="en-US" altLang="zh-CN" dirty="0"/>
              <a:t>classification</a:t>
            </a:r>
            <a:endParaRPr lang="zh-CN" altLang="en-US" dirty="0"/>
          </a:p>
        </p:txBody>
      </p:sp>
    </p:spTree>
    <p:extLst>
      <p:ext uri="{BB962C8B-B14F-4D97-AF65-F5344CB8AC3E}">
        <p14:creationId xmlns:p14="http://schemas.microsoft.com/office/powerpoint/2010/main" val="1647058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Data has no label</a:t>
            </a:r>
          </a:p>
          <a:p>
            <a:pPr lvl="1"/>
            <a:r>
              <a:rPr lang="en-US" altLang="zh-CN" dirty="0"/>
              <a:t>Clustering</a:t>
            </a:r>
          </a:p>
          <a:p>
            <a:pPr lvl="1"/>
            <a:r>
              <a:rPr lang="en-US" altLang="zh-CN" dirty="0"/>
              <a:t>Anomaly detection</a:t>
            </a:r>
            <a:endParaRPr lang="zh-CN" altLang="en-US" dirty="0"/>
          </a:p>
        </p:txBody>
      </p:sp>
      <p:sp>
        <p:nvSpPr>
          <p:cNvPr id="3" name="标题 2"/>
          <p:cNvSpPr>
            <a:spLocks noGrp="1"/>
          </p:cNvSpPr>
          <p:nvPr>
            <p:ph type="title"/>
          </p:nvPr>
        </p:nvSpPr>
        <p:spPr/>
        <p:txBody>
          <a:bodyPr/>
          <a:lstStyle/>
          <a:p>
            <a:r>
              <a:rPr lang="en-US" altLang="zh-CN" dirty="0"/>
              <a:t>Unsupervised Learning</a:t>
            </a:r>
            <a:endParaRPr lang="zh-CN" altLang="en-US" dirty="0"/>
          </a:p>
        </p:txBody>
      </p:sp>
      <p:sp>
        <p:nvSpPr>
          <p:cNvPr id="4" name="灯片编号占位符 3"/>
          <p:cNvSpPr>
            <a:spLocks noGrp="1"/>
          </p:cNvSpPr>
          <p:nvPr>
            <p:ph type="sldNum" sz="quarter" idx="10"/>
          </p:nvPr>
        </p:nvSpPr>
        <p:spPr/>
        <p:txBody>
          <a:bodyPr/>
          <a:lstStyle/>
          <a:p>
            <a:pPr>
              <a:defRPr/>
            </a:pPr>
            <a:fld id="{44F00EBE-B9F2-4FC9-BC8E-63B9670B47B5}" type="slidenum">
              <a:rPr lang="zh-CN" altLang="en-US" smtClean="0"/>
              <a:pPr>
                <a:defRPr/>
              </a:pPr>
              <a:t>51</a:t>
            </a:fld>
            <a:endParaRPr lang="en-US" altLang="zh-CN" dirty="0"/>
          </a:p>
        </p:txBody>
      </p:sp>
      <p:pic>
        <p:nvPicPr>
          <p:cNvPr id="5" name="图片 4"/>
          <p:cNvPicPr>
            <a:picLocks noChangeAspect="1"/>
          </p:cNvPicPr>
          <p:nvPr/>
        </p:nvPicPr>
        <p:blipFill>
          <a:blip r:embed="rId2"/>
          <a:stretch>
            <a:fillRect/>
          </a:stretch>
        </p:blipFill>
        <p:spPr>
          <a:xfrm>
            <a:off x="6255467" y="1690688"/>
            <a:ext cx="4491281" cy="1977487"/>
          </a:xfrm>
          <a:prstGeom prst="rect">
            <a:avLst/>
          </a:prstGeom>
        </p:spPr>
      </p:pic>
      <p:pic>
        <p:nvPicPr>
          <p:cNvPr id="6" name="图片 5"/>
          <p:cNvPicPr>
            <a:picLocks noChangeAspect="1"/>
          </p:cNvPicPr>
          <p:nvPr/>
        </p:nvPicPr>
        <p:blipFill>
          <a:blip r:embed="rId3"/>
          <a:stretch>
            <a:fillRect/>
          </a:stretch>
        </p:blipFill>
        <p:spPr>
          <a:xfrm>
            <a:off x="2441484" y="4388038"/>
            <a:ext cx="2808312" cy="1788925"/>
          </a:xfrm>
          <a:prstGeom prst="rect">
            <a:avLst/>
          </a:prstGeom>
        </p:spPr>
      </p:pic>
      <p:pic>
        <p:nvPicPr>
          <p:cNvPr id="7" name="图片 6"/>
          <p:cNvPicPr>
            <a:picLocks noChangeAspect="1"/>
          </p:cNvPicPr>
          <p:nvPr/>
        </p:nvPicPr>
        <p:blipFill>
          <a:blip r:embed="rId4"/>
          <a:stretch>
            <a:fillRect/>
          </a:stretch>
        </p:blipFill>
        <p:spPr>
          <a:xfrm>
            <a:off x="7202679" y="4459132"/>
            <a:ext cx="3544069" cy="1717831"/>
          </a:xfrm>
          <a:prstGeom prst="rect">
            <a:avLst/>
          </a:prstGeom>
        </p:spPr>
      </p:pic>
    </p:spTree>
    <p:extLst>
      <p:ext uri="{BB962C8B-B14F-4D97-AF65-F5344CB8AC3E}">
        <p14:creationId xmlns:p14="http://schemas.microsoft.com/office/powerpoint/2010/main" val="1014106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a:xfrm>
            <a:off x="838200" y="1825625"/>
            <a:ext cx="6388100" cy="4351338"/>
          </a:xfrm>
        </p:spPr>
        <p:txBody>
          <a:bodyPr/>
          <a:lstStyle/>
          <a:p>
            <a:pPr>
              <a:lnSpc>
                <a:spcPct val="120000"/>
              </a:lnSpc>
            </a:pPr>
            <a:r>
              <a:rPr lang="zh-CN" altLang="en-US" dirty="0"/>
              <a:t>设定一个环境模型（</a:t>
            </a:r>
            <a:r>
              <a:rPr lang="en-US" altLang="zh-CN" dirty="0"/>
              <a:t>Environment</a:t>
            </a:r>
            <a:r>
              <a:rPr lang="zh-CN" altLang="en-US" dirty="0"/>
              <a:t>）</a:t>
            </a:r>
            <a:endParaRPr lang="en-US" altLang="zh-CN" dirty="0"/>
          </a:p>
          <a:p>
            <a:pPr>
              <a:lnSpc>
                <a:spcPct val="120000"/>
              </a:lnSpc>
            </a:pPr>
            <a:r>
              <a:rPr lang="zh-CN" altLang="en-US" dirty="0"/>
              <a:t>设定一个奖励函数（</a:t>
            </a:r>
            <a:r>
              <a:rPr lang="en-US" altLang="zh-CN" dirty="0"/>
              <a:t>Reward</a:t>
            </a:r>
            <a:r>
              <a:rPr lang="zh-CN" altLang="en-US" dirty="0"/>
              <a:t>）</a:t>
            </a:r>
            <a:endParaRPr lang="en-US" altLang="zh-CN" dirty="0"/>
          </a:p>
          <a:p>
            <a:pPr>
              <a:lnSpc>
                <a:spcPct val="120000"/>
              </a:lnSpc>
            </a:pPr>
            <a:r>
              <a:rPr lang="zh-CN" altLang="en-US" dirty="0"/>
              <a:t>一个机器代理（</a:t>
            </a:r>
            <a:r>
              <a:rPr lang="en-US" altLang="zh-CN" dirty="0"/>
              <a:t>agent</a:t>
            </a:r>
            <a:r>
              <a:rPr lang="zh-CN" altLang="en-US" dirty="0"/>
              <a:t>），按照一定的策略（</a:t>
            </a:r>
            <a:r>
              <a:rPr lang="en-US" altLang="zh-CN" dirty="0"/>
              <a:t>policy</a:t>
            </a:r>
            <a:r>
              <a:rPr lang="zh-CN" altLang="en-US" dirty="0"/>
              <a:t>），针对环境所出的状态（</a:t>
            </a:r>
            <a:r>
              <a:rPr lang="en-US" altLang="zh-CN" dirty="0"/>
              <a:t>state</a:t>
            </a:r>
            <a:r>
              <a:rPr lang="zh-CN" altLang="en-US" dirty="0"/>
              <a:t>），给出一个动作（</a:t>
            </a:r>
            <a:r>
              <a:rPr lang="en-US" altLang="zh-CN" dirty="0"/>
              <a:t>action</a:t>
            </a:r>
            <a:r>
              <a:rPr lang="zh-CN" altLang="en-US" dirty="0"/>
              <a:t>）</a:t>
            </a:r>
            <a:endParaRPr lang="en-US" altLang="zh-CN" dirty="0"/>
          </a:p>
          <a:p>
            <a:pPr>
              <a:lnSpc>
                <a:spcPct val="120000"/>
              </a:lnSpc>
            </a:pPr>
            <a:r>
              <a:rPr lang="zh-CN" altLang="en-US" dirty="0"/>
              <a:t>通过训，最大化这个代理的累计奖励</a:t>
            </a:r>
          </a:p>
        </p:txBody>
      </p:sp>
      <p:pic>
        <p:nvPicPr>
          <p:cNvPr id="3074" name="Picture 2" descr="What is Reinforcement Learning? | Geek 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0" y="428511"/>
            <a:ext cx="4689475" cy="45356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very basics of Reinforcement Learning | by Aneek Das | Becoming Human:  Artificial Intelligence Magaz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075" y="788988"/>
            <a:ext cx="668655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29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sz="3600" dirty="0"/>
              <a:t>传统的机器学习方法</a:t>
            </a:r>
            <a:endParaRPr lang="en-US" altLang="zh-CN" sz="3600" dirty="0"/>
          </a:p>
          <a:p>
            <a:pPr lvl="1"/>
            <a:r>
              <a:rPr lang="en-US" altLang="zh-CN" sz="3200" dirty="0"/>
              <a:t>SK-learn</a:t>
            </a:r>
          </a:p>
          <a:p>
            <a:pPr lvl="1"/>
            <a:r>
              <a:rPr lang="zh-CN" altLang="en-US" sz="3200" dirty="0"/>
              <a:t>基本的分类</a:t>
            </a:r>
            <a:endParaRPr lang="en-US" altLang="zh-CN" sz="3200" dirty="0"/>
          </a:p>
          <a:p>
            <a:r>
              <a:rPr lang="en-US" altLang="zh-CN" sz="3600" dirty="0"/>
              <a:t>Here we use:</a:t>
            </a:r>
          </a:p>
          <a:p>
            <a:pPr lvl="1"/>
            <a:r>
              <a:rPr lang="en-US" altLang="zh-CN" dirty="0"/>
              <a:t>Random Forest</a:t>
            </a:r>
          </a:p>
          <a:p>
            <a:pPr lvl="1"/>
            <a:r>
              <a:rPr lang="en-US" altLang="zh-CN" dirty="0"/>
              <a:t>K-</a:t>
            </a:r>
            <a:r>
              <a:rPr lang="en-US" altLang="zh-CN" dirty="0" err="1"/>
              <a:t>Neighbours</a:t>
            </a:r>
            <a:endParaRPr lang="en-US" altLang="zh-CN" dirty="0"/>
          </a:p>
          <a:p>
            <a:pPr lvl="1"/>
            <a:r>
              <a:rPr lang="en-US" altLang="zh-CN" dirty="0"/>
              <a:t>SVM</a:t>
            </a:r>
          </a:p>
          <a:p>
            <a:pPr lvl="1"/>
            <a:r>
              <a:rPr lang="en-US" altLang="zh-CN" dirty="0"/>
              <a:t>And all other interesting methods you want to have a try!</a:t>
            </a:r>
            <a:endParaRPr lang="zh-CN" altLang="en-US" dirty="0"/>
          </a:p>
        </p:txBody>
      </p:sp>
    </p:spTree>
    <p:extLst>
      <p:ext uri="{BB962C8B-B14F-4D97-AF65-F5344CB8AC3E}">
        <p14:creationId xmlns:p14="http://schemas.microsoft.com/office/powerpoint/2010/main" val="4005446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Iris classification</a:t>
            </a:r>
            <a:endParaRPr lang="zh-CN" altLang="en-US" dirty="0"/>
          </a:p>
        </p:txBody>
      </p:sp>
      <p:pic>
        <p:nvPicPr>
          <p:cNvPr id="5" name="内容占位符 4"/>
          <p:cNvPicPr>
            <a:picLocks noGrp="1" noChangeAspect="1"/>
          </p:cNvPicPr>
          <p:nvPr>
            <p:ph idx="1"/>
          </p:nvPr>
        </p:nvPicPr>
        <p:blipFill>
          <a:blip r:embed="rId2"/>
          <a:stretch>
            <a:fillRect/>
          </a:stretch>
        </p:blipFill>
        <p:spPr>
          <a:xfrm>
            <a:off x="6096000" y="2429847"/>
            <a:ext cx="5093392" cy="3817472"/>
          </a:xfrm>
          <a:prstGeom prst="rect">
            <a:avLst/>
          </a:prstGeom>
        </p:spPr>
      </p:pic>
      <p:pic>
        <p:nvPicPr>
          <p:cNvPr id="4" name="图片 3"/>
          <p:cNvPicPr>
            <a:picLocks noChangeAspect="1"/>
          </p:cNvPicPr>
          <p:nvPr/>
        </p:nvPicPr>
        <p:blipFill>
          <a:blip r:embed="rId3"/>
          <a:stretch>
            <a:fillRect/>
          </a:stretch>
        </p:blipFill>
        <p:spPr>
          <a:xfrm>
            <a:off x="543911" y="3643914"/>
            <a:ext cx="4721772" cy="1571869"/>
          </a:xfrm>
          <a:prstGeom prst="rect">
            <a:avLst/>
          </a:prstGeom>
        </p:spPr>
      </p:pic>
    </p:spTree>
    <p:extLst>
      <p:ext uri="{BB962C8B-B14F-4D97-AF65-F5344CB8AC3E}">
        <p14:creationId xmlns:p14="http://schemas.microsoft.com/office/powerpoint/2010/main" val="1688024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Evaluate a classification model</a:t>
            </a:r>
            <a:endParaRPr lang="zh-CN" altLang="en-US" dirty="0"/>
          </a:p>
        </p:txBody>
      </p:sp>
      <p:sp>
        <p:nvSpPr>
          <p:cNvPr id="3" name="内容占位符 2"/>
          <p:cNvSpPr>
            <a:spLocks noGrp="1"/>
          </p:cNvSpPr>
          <p:nvPr>
            <p:ph idx="1"/>
          </p:nvPr>
        </p:nvSpPr>
        <p:spPr>
          <a:xfrm>
            <a:off x="838200" y="1640959"/>
            <a:ext cx="10515600" cy="4351338"/>
          </a:xfrm>
        </p:spPr>
        <p:txBody>
          <a:bodyPr>
            <a:normAutofit/>
          </a:bodyPr>
          <a:lstStyle/>
          <a:p>
            <a:r>
              <a:rPr lang="en-US" altLang="zh-CN" dirty="0"/>
              <a:t>Confusion matrix</a:t>
            </a:r>
          </a:p>
          <a:p>
            <a:pPr lvl="1"/>
            <a:r>
              <a:rPr lang="en-US" altLang="zh-CN" dirty="0"/>
              <a:t>true positive (TP)</a:t>
            </a:r>
          </a:p>
          <a:p>
            <a:pPr lvl="1"/>
            <a:r>
              <a:rPr lang="en-US" altLang="zh-CN" dirty="0"/>
              <a:t>true negative (TN)</a:t>
            </a:r>
          </a:p>
          <a:p>
            <a:pPr lvl="1"/>
            <a:r>
              <a:rPr lang="en-US" altLang="zh-CN" dirty="0"/>
              <a:t>false positive (FP)</a:t>
            </a:r>
          </a:p>
          <a:p>
            <a:pPr lvl="1"/>
            <a:r>
              <a:rPr lang="en-US" altLang="zh-CN" dirty="0"/>
              <a:t>false negative (FN)</a:t>
            </a:r>
          </a:p>
        </p:txBody>
      </p:sp>
      <p:sp>
        <p:nvSpPr>
          <p:cNvPr id="5" name="文本框 4"/>
          <p:cNvSpPr txBox="1"/>
          <p:nvPr/>
        </p:nvSpPr>
        <p:spPr>
          <a:xfrm>
            <a:off x="6096000" y="1640959"/>
            <a:ext cx="5432898" cy="646331"/>
          </a:xfrm>
          <a:prstGeom prst="rect">
            <a:avLst/>
          </a:prstGeom>
          <a:noFill/>
        </p:spPr>
        <p:txBody>
          <a:bodyPr wrap="none" rtlCol="0">
            <a:spAutoFit/>
          </a:bodyPr>
          <a:lstStyle/>
          <a:p>
            <a:r>
              <a:rPr lang="en-US" altLang="zh-CN" b="1" dirty="0"/>
              <a:t>True positive rate (TPR) </a:t>
            </a:r>
            <a:r>
              <a:rPr lang="en-US" altLang="zh-CN" dirty="0"/>
              <a:t>or sensitivity, recall, hit rate</a:t>
            </a:r>
          </a:p>
          <a:p>
            <a:r>
              <a:rPr lang="en-US" altLang="zh-CN" dirty="0"/>
              <a:t>False negative rate (FNR) or miss rate or </a:t>
            </a:r>
            <a:endParaRPr lang="zh-CN" altLang="en-US" dirty="0"/>
          </a:p>
        </p:txBody>
      </p:sp>
      <p:sp>
        <p:nvSpPr>
          <p:cNvPr id="6" name="AutoShape 4" descr="{\displaystyle \mathrm {TPR} ={\frac {\mathrm {TP} }{\mathrm {P} }}={\frac {\mathrm {TP} }{\mathrm {TP} +\mathrm {FN} }}=1-\mathrm {FNR} }"/>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stretch>
            <a:fillRect/>
          </a:stretch>
        </p:blipFill>
        <p:spPr>
          <a:xfrm>
            <a:off x="6761560" y="2422227"/>
            <a:ext cx="3780315" cy="630053"/>
          </a:xfrm>
          <a:prstGeom prst="rect">
            <a:avLst/>
          </a:prstGeom>
        </p:spPr>
      </p:pic>
      <p:sp>
        <p:nvSpPr>
          <p:cNvPr id="9" name="文本框 8"/>
          <p:cNvSpPr txBox="1"/>
          <p:nvPr/>
        </p:nvSpPr>
        <p:spPr>
          <a:xfrm>
            <a:off x="6096000" y="3326014"/>
            <a:ext cx="5025735" cy="646331"/>
          </a:xfrm>
          <a:prstGeom prst="rect">
            <a:avLst/>
          </a:prstGeom>
          <a:noFill/>
        </p:spPr>
        <p:txBody>
          <a:bodyPr wrap="none" rtlCol="0">
            <a:spAutoFit/>
          </a:bodyPr>
          <a:lstStyle/>
          <a:p>
            <a:r>
              <a:rPr lang="en-US" altLang="zh-CN" b="1" dirty="0"/>
              <a:t>False positive rate (FPR) </a:t>
            </a:r>
            <a:r>
              <a:rPr lang="en-US" altLang="zh-CN" dirty="0"/>
              <a:t>or fall-out or </a:t>
            </a:r>
          </a:p>
          <a:p>
            <a:r>
              <a:rPr lang="en-US" altLang="zh-CN" dirty="0"/>
              <a:t>True negative rate (TNR) or specificity, selectivity </a:t>
            </a:r>
            <a:endParaRPr lang="zh-CN" altLang="en-US" dirty="0"/>
          </a:p>
        </p:txBody>
      </p:sp>
      <p:pic>
        <p:nvPicPr>
          <p:cNvPr id="10" name="图片 9"/>
          <p:cNvPicPr>
            <a:picLocks noChangeAspect="1"/>
          </p:cNvPicPr>
          <p:nvPr/>
        </p:nvPicPr>
        <p:blipFill rotWithShape="1">
          <a:blip r:embed="rId3"/>
          <a:srcRect t="9913"/>
          <a:stretch/>
        </p:blipFill>
        <p:spPr>
          <a:xfrm>
            <a:off x="6667744" y="4246080"/>
            <a:ext cx="4121962" cy="662252"/>
          </a:xfrm>
          <a:prstGeom prst="rect">
            <a:avLst/>
          </a:prstGeom>
        </p:spPr>
      </p:pic>
      <p:sp>
        <p:nvSpPr>
          <p:cNvPr id="11" name="文本框 10"/>
          <p:cNvSpPr txBox="1"/>
          <p:nvPr/>
        </p:nvSpPr>
        <p:spPr>
          <a:xfrm>
            <a:off x="6215857" y="5182067"/>
            <a:ext cx="2473754" cy="369332"/>
          </a:xfrm>
          <a:prstGeom prst="rect">
            <a:avLst/>
          </a:prstGeom>
          <a:noFill/>
        </p:spPr>
        <p:txBody>
          <a:bodyPr wrap="none" rtlCol="0">
            <a:spAutoFit/>
          </a:bodyPr>
          <a:lstStyle/>
          <a:p>
            <a:r>
              <a:rPr lang="en-US" altLang="zh-CN" dirty="0"/>
              <a:t>balanced accuracy (BA)</a:t>
            </a:r>
            <a:endParaRPr lang="zh-CN" altLang="en-US" dirty="0"/>
          </a:p>
        </p:txBody>
      </p:sp>
      <p:pic>
        <p:nvPicPr>
          <p:cNvPr id="13" name="图片 12"/>
          <p:cNvPicPr>
            <a:picLocks noChangeAspect="1"/>
          </p:cNvPicPr>
          <p:nvPr/>
        </p:nvPicPr>
        <p:blipFill>
          <a:blip r:embed="rId4"/>
          <a:stretch>
            <a:fillRect/>
          </a:stretch>
        </p:blipFill>
        <p:spPr>
          <a:xfrm>
            <a:off x="7452734" y="5792978"/>
            <a:ext cx="2269439" cy="631145"/>
          </a:xfrm>
          <a:prstGeom prst="rect">
            <a:avLst/>
          </a:prstGeom>
        </p:spPr>
      </p:pic>
      <p:pic>
        <p:nvPicPr>
          <p:cNvPr id="15" name="图片 14"/>
          <p:cNvPicPr>
            <a:picLocks noChangeAspect="1"/>
          </p:cNvPicPr>
          <p:nvPr/>
        </p:nvPicPr>
        <p:blipFill>
          <a:blip r:embed="rId5"/>
          <a:stretch>
            <a:fillRect/>
          </a:stretch>
        </p:blipFill>
        <p:spPr>
          <a:xfrm>
            <a:off x="1849174" y="4907029"/>
            <a:ext cx="4191585" cy="1771897"/>
          </a:xfrm>
          <a:prstGeom prst="rect">
            <a:avLst/>
          </a:prstGeom>
        </p:spPr>
      </p:pic>
      <p:pic>
        <p:nvPicPr>
          <p:cNvPr id="16" name="图片 15"/>
          <p:cNvPicPr>
            <a:picLocks noChangeAspect="1"/>
          </p:cNvPicPr>
          <p:nvPr/>
        </p:nvPicPr>
        <p:blipFill>
          <a:blip r:embed="rId6"/>
          <a:stretch>
            <a:fillRect/>
          </a:stretch>
        </p:blipFill>
        <p:spPr>
          <a:xfrm>
            <a:off x="929029" y="3816628"/>
            <a:ext cx="2372056" cy="1676634"/>
          </a:xfrm>
          <a:prstGeom prst="rect">
            <a:avLst/>
          </a:prstGeom>
        </p:spPr>
      </p:pic>
    </p:spTree>
    <p:extLst>
      <p:ext uri="{BB962C8B-B14F-4D97-AF65-F5344CB8AC3E}">
        <p14:creationId xmlns:p14="http://schemas.microsoft.com/office/powerpoint/2010/main" val="3921449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36606" y="144971"/>
            <a:ext cx="9684647" cy="6031992"/>
          </a:xfrm>
          <a:prstGeom prst="rect">
            <a:avLst/>
          </a:prstGeom>
        </p:spPr>
      </p:pic>
    </p:spTree>
    <p:extLst>
      <p:ext uri="{BB962C8B-B14F-4D97-AF65-F5344CB8AC3E}">
        <p14:creationId xmlns:p14="http://schemas.microsoft.com/office/powerpoint/2010/main" val="3624330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总结一下机器学习的套路</a:t>
            </a:r>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1918378" y="258421"/>
            <a:ext cx="8203880" cy="6108272"/>
          </a:xfrm>
          <a:prstGeom prst="rect">
            <a:avLst/>
          </a:prstGeom>
        </p:spPr>
      </p:pic>
    </p:spTree>
    <p:extLst>
      <p:ext uri="{BB962C8B-B14F-4D97-AF65-F5344CB8AC3E}">
        <p14:creationId xmlns:p14="http://schemas.microsoft.com/office/powerpoint/2010/main" val="3110104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总结一下机器学习的套路</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83379" y="2137803"/>
            <a:ext cx="10270421" cy="3726982"/>
          </a:xfrm>
          <a:prstGeom prst="rect">
            <a:avLst/>
          </a:prstGeom>
        </p:spPr>
      </p:pic>
    </p:spTree>
    <p:extLst>
      <p:ext uri="{BB962C8B-B14F-4D97-AF65-F5344CB8AC3E}">
        <p14:creationId xmlns:p14="http://schemas.microsoft.com/office/powerpoint/2010/main" val="104575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routine of Machine </a:t>
            </a:r>
            <a:r>
              <a:rPr lang="en-US" altLang="zh-CN" dirty="0" err="1"/>
              <a:t>learing</a:t>
            </a:r>
            <a:endParaRPr lang="zh-CN" altLang="en-US" dirty="0"/>
          </a:p>
        </p:txBody>
      </p:sp>
      <p:grpSp>
        <p:nvGrpSpPr>
          <p:cNvPr id="250" name="Group 250"/>
          <p:cNvGrpSpPr>
            <a:grpSpLocks noChangeAspect="1"/>
          </p:cNvGrpSpPr>
          <p:nvPr/>
        </p:nvGrpSpPr>
        <p:grpSpPr bwMode="auto">
          <a:xfrm>
            <a:off x="2699211" y="1406526"/>
            <a:ext cx="6392863" cy="4906963"/>
            <a:chOff x="1115" y="886"/>
            <a:chExt cx="4027" cy="3091"/>
          </a:xfrm>
        </p:grpSpPr>
        <p:sp>
          <p:nvSpPr>
            <p:cNvPr id="251" name="AutoShape 249"/>
            <p:cNvSpPr>
              <a:spLocks noChangeAspect="1" noChangeArrowheads="1" noTextEdit="1"/>
            </p:cNvSpPr>
            <p:nvPr/>
          </p:nvSpPr>
          <p:spPr bwMode="auto">
            <a:xfrm>
              <a:off x="1115" y="923"/>
              <a:ext cx="4027" cy="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Rectangle 251"/>
            <p:cNvSpPr>
              <a:spLocks noChangeArrowheads="1"/>
            </p:cNvSpPr>
            <p:nvPr/>
          </p:nvSpPr>
          <p:spPr bwMode="auto">
            <a:xfrm>
              <a:off x="1143" y="961"/>
              <a:ext cx="708" cy="422"/>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52"/>
            <p:cNvSpPr>
              <a:spLocks/>
            </p:cNvSpPr>
            <p:nvPr/>
          </p:nvSpPr>
          <p:spPr bwMode="auto">
            <a:xfrm>
              <a:off x="1143" y="964"/>
              <a:ext cx="699" cy="408"/>
            </a:xfrm>
            <a:custGeom>
              <a:avLst/>
              <a:gdLst>
                <a:gd name="T0" fmla="*/ 1024 w 1216"/>
                <a:gd name="T1" fmla="*/ 695 h 695"/>
                <a:gd name="T2" fmla="*/ 1216 w 1216"/>
                <a:gd name="T3" fmla="*/ 503 h 695"/>
                <a:gd name="T4" fmla="*/ 1216 w 1216"/>
                <a:gd name="T5" fmla="*/ 192 h 695"/>
                <a:gd name="T6" fmla="*/ 1024 w 1216"/>
                <a:gd name="T7" fmla="*/ 0 h 695"/>
                <a:gd name="T8" fmla="*/ 192 w 1216"/>
                <a:gd name="T9" fmla="*/ 0 h 695"/>
                <a:gd name="T10" fmla="*/ 0 w 1216"/>
                <a:gd name="T11" fmla="*/ 192 h 695"/>
                <a:gd name="T12" fmla="*/ 0 w 1216"/>
                <a:gd name="T13" fmla="*/ 503 h 695"/>
                <a:gd name="T14" fmla="*/ 192 w 1216"/>
                <a:gd name="T15" fmla="*/ 695 h 695"/>
                <a:gd name="T16" fmla="*/ 1024 w 1216"/>
                <a:gd name="T17"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 h="695">
                  <a:moveTo>
                    <a:pt x="1024" y="695"/>
                  </a:moveTo>
                  <a:cubicBezTo>
                    <a:pt x="1131" y="695"/>
                    <a:pt x="1216" y="609"/>
                    <a:pt x="1216" y="503"/>
                  </a:cubicBezTo>
                  <a:lnTo>
                    <a:pt x="1216" y="192"/>
                  </a:lnTo>
                  <a:cubicBezTo>
                    <a:pt x="1216" y="86"/>
                    <a:pt x="1131" y="0"/>
                    <a:pt x="1024" y="0"/>
                  </a:cubicBezTo>
                  <a:lnTo>
                    <a:pt x="192" y="0"/>
                  </a:lnTo>
                  <a:cubicBezTo>
                    <a:pt x="86" y="0"/>
                    <a:pt x="0" y="86"/>
                    <a:pt x="0" y="192"/>
                  </a:cubicBezTo>
                  <a:lnTo>
                    <a:pt x="0" y="503"/>
                  </a:lnTo>
                  <a:cubicBezTo>
                    <a:pt x="0" y="609"/>
                    <a:pt x="86" y="695"/>
                    <a:pt x="192" y="695"/>
                  </a:cubicBezTo>
                  <a:lnTo>
                    <a:pt x="1024" y="69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4" name="Rectangle 253"/>
            <p:cNvSpPr>
              <a:spLocks noChangeArrowheads="1"/>
            </p:cNvSpPr>
            <p:nvPr/>
          </p:nvSpPr>
          <p:spPr bwMode="auto">
            <a:xfrm>
              <a:off x="1143" y="961"/>
              <a:ext cx="708" cy="422"/>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Rectangle 254"/>
            <p:cNvSpPr>
              <a:spLocks noChangeArrowheads="1"/>
            </p:cNvSpPr>
            <p:nvPr/>
          </p:nvSpPr>
          <p:spPr bwMode="auto">
            <a:xfrm>
              <a:off x="1124" y="942"/>
              <a:ext cx="708"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Rectangle 255"/>
            <p:cNvSpPr>
              <a:spLocks noChangeArrowheads="1"/>
            </p:cNvSpPr>
            <p:nvPr/>
          </p:nvSpPr>
          <p:spPr bwMode="auto">
            <a:xfrm>
              <a:off x="1124" y="961"/>
              <a:ext cx="708" cy="2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Rectangle 256"/>
            <p:cNvSpPr>
              <a:spLocks noChangeArrowheads="1"/>
            </p:cNvSpPr>
            <p:nvPr/>
          </p:nvSpPr>
          <p:spPr bwMode="auto">
            <a:xfrm>
              <a:off x="1124" y="989"/>
              <a:ext cx="708" cy="2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Rectangle 257"/>
            <p:cNvSpPr>
              <a:spLocks noChangeArrowheads="1"/>
            </p:cNvSpPr>
            <p:nvPr/>
          </p:nvSpPr>
          <p:spPr bwMode="auto">
            <a:xfrm>
              <a:off x="1124" y="1017"/>
              <a:ext cx="708" cy="47"/>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Rectangle 258"/>
            <p:cNvSpPr>
              <a:spLocks noChangeArrowheads="1"/>
            </p:cNvSpPr>
            <p:nvPr/>
          </p:nvSpPr>
          <p:spPr bwMode="auto">
            <a:xfrm>
              <a:off x="1124" y="1064"/>
              <a:ext cx="708" cy="2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Rectangle 259"/>
            <p:cNvSpPr>
              <a:spLocks noChangeArrowheads="1"/>
            </p:cNvSpPr>
            <p:nvPr/>
          </p:nvSpPr>
          <p:spPr bwMode="auto">
            <a:xfrm>
              <a:off x="1124" y="1092"/>
              <a:ext cx="708" cy="1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Rectangle 260"/>
            <p:cNvSpPr>
              <a:spLocks noChangeArrowheads="1"/>
            </p:cNvSpPr>
            <p:nvPr/>
          </p:nvSpPr>
          <p:spPr bwMode="auto">
            <a:xfrm>
              <a:off x="1124" y="1111"/>
              <a:ext cx="708" cy="2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Rectangle 261"/>
            <p:cNvSpPr>
              <a:spLocks noChangeArrowheads="1"/>
            </p:cNvSpPr>
            <p:nvPr/>
          </p:nvSpPr>
          <p:spPr bwMode="auto">
            <a:xfrm>
              <a:off x="1124" y="1139"/>
              <a:ext cx="708" cy="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Rectangle 262"/>
            <p:cNvSpPr>
              <a:spLocks noChangeArrowheads="1"/>
            </p:cNvSpPr>
            <p:nvPr/>
          </p:nvSpPr>
          <p:spPr bwMode="auto">
            <a:xfrm>
              <a:off x="1124" y="1167"/>
              <a:ext cx="708" cy="29"/>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Rectangle 263"/>
            <p:cNvSpPr>
              <a:spLocks noChangeArrowheads="1"/>
            </p:cNvSpPr>
            <p:nvPr/>
          </p:nvSpPr>
          <p:spPr bwMode="auto">
            <a:xfrm>
              <a:off x="1124" y="1196"/>
              <a:ext cx="708" cy="1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Rectangle 264"/>
            <p:cNvSpPr>
              <a:spLocks noChangeArrowheads="1"/>
            </p:cNvSpPr>
            <p:nvPr/>
          </p:nvSpPr>
          <p:spPr bwMode="auto">
            <a:xfrm>
              <a:off x="1124" y="1214"/>
              <a:ext cx="708" cy="5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Rectangle 265"/>
            <p:cNvSpPr>
              <a:spLocks noChangeArrowheads="1"/>
            </p:cNvSpPr>
            <p:nvPr/>
          </p:nvSpPr>
          <p:spPr bwMode="auto">
            <a:xfrm>
              <a:off x="1124" y="1271"/>
              <a:ext cx="708" cy="19"/>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Rectangle 266"/>
            <p:cNvSpPr>
              <a:spLocks noChangeArrowheads="1"/>
            </p:cNvSpPr>
            <p:nvPr/>
          </p:nvSpPr>
          <p:spPr bwMode="auto">
            <a:xfrm>
              <a:off x="1124" y="1290"/>
              <a:ext cx="708" cy="28"/>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Rectangle 267"/>
            <p:cNvSpPr>
              <a:spLocks noChangeArrowheads="1"/>
            </p:cNvSpPr>
            <p:nvPr/>
          </p:nvSpPr>
          <p:spPr bwMode="auto">
            <a:xfrm>
              <a:off x="1124" y="1318"/>
              <a:ext cx="708" cy="2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Rectangle 268"/>
            <p:cNvSpPr>
              <a:spLocks noChangeArrowheads="1"/>
            </p:cNvSpPr>
            <p:nvPr/>
          </p:nvSpPr>
          <p:spPr bwMode="auto">
            <a:xfrm>
              <a:off x="1124" y="1346"/>
              <a:ext cx="708" cy="1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69"/>
            <p:cNvSpPr>
              <a:spLocks/>
            </p:cNvSpPr>
            <p:nvPr/>
          </p:nvSpPr>
          <p:spPr bwMode="auto">
            <a:xfrm>
              <a:off x="1124" y="942"/>
              <a:ext cx="699" cy="413"/>
            </a:xfrm>
            <a:custGeom>
              <a:avLst/>
              <a:gdLst>
                <a:gd name="T0" fmla="*/ 1024 w 1216"/>
                <a:gd name="T1" fmla="*/ 704 h 704"/>
                <a:gd name="T2" fmla="*/ 1216 w 1216"/>
                <a:gd name="T3" fmla="*/ 512 h 704"/>
                <a:gd name="T4" fmla="*/ 1216 w 1216"/>
                <a:gd name="T5" fmla="*/ 192 h 704"/>
                <a:gd name="T6" fmla="*/ 1024 w 1216"/>
                <a:gd name="T7" fmla="*/ 0 h 704"/>
                <a:gd name="T8" fmla="*/ 192 w 1216"/>
                <a:gd name="T9" fmla="*/ 0 h 704"/>
                <a:gd name="T10" fmla="*/ 0 w 1216"/>
                <a:gd name="T11" fmla="*/ 192 h 704"/>
                <a:gd name="T12" fmla="*/ 0 w 1216"/>
                <a:gd name="T13" fmla="*/ 512 h 704"/>
                <a:gd name="T14" fmla="*/ 192 w 1216"/>
                <a:gd name="T15" fmla="*/ 704 h 704"/>
                <a:gd name="T16" fmla="*/ 1024 w 1216"/>
                <a:gd name="T17"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 h="704">
                  <a:moveTo>
                    <a:pt x="1024" y="704"/>
                  </a:moveTo>
                  <a:cubicBezTo>
                    <a:pt x="1136" y="704"/>
                    <a:pt x="1216" y="608"/>
                    <a:pt x="1216" y="512"/>
                  </a:cubicBezTo>
                  <a:lnTo>
                    <a:pt x="1216" y="192"/>
                  </a:lnTo>
                  <a:cubicBezTo>
                    <a:pt x="1216" y="96"/>
                    <a:pt x="1136" y="0"/>
                    <a:pt x="1024" y="0"/>
                  </a:cubicBezTo>
                  <a:lnTo>
                    <a:pt x="192" y="0"/>
                  </a:lnTo>
                  <a:cubicBezTo>
                    <a:pt x="80" y="0"/>
                    <a:pt x="0" y="96"/>
                    <a:pt x="0" y="192"/>
                  </a:cubicBezTo>
                  <a:lnTo>
                    <a:pt x="0" y="512"/>
                  </a:lnTo>
                  <a:cubicBezTo>
                    <a:pt x="0" y="608"/>
                    <a:pt x="80" y="704"/>
                    <a:pt x="192" y="704"/>
                  </a:cubicBezTo>
                  <a:lnTo>
                    <a:pt x="1024" y="704"/>
                  </a:lnTo>
                  <a:close/>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270"/>
            <p:cNvSpPr>
              <a:spLocks noChangeArrowheads="1"/>
            </p:cNvSpPr>
            <p:nvPr/>
          </p:nvSpPr>
          <p:spPr bwMode="auto">
            <a:xfrm>
              <a:off x="1165" y="1008"/>
              <a:ext cx="6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收集</a:t>
              </a:r>
              <a:r>
                <a:rPr lang="zh-CN" altLang="en-US" sz="1500" dirty="0">
                  <a:solidFill>
                    <a:srgbClr val="000000"/>
                  </a:solidFill>
                  <a:latin typeface="宋体" panose="02010600030101010101" pitchFamily="2" charset="-122"/>
                  <a:ea typeface="宋体" panose="02010600030101010101" pitchFamily="2" charset="-122"/>
                </a:rPr>
                <a:t>、清理</a:t>
              </a:r>
              <a:endParaRPr lang="en-US" altLang="zh-CN" sz="1500" dirty="0">
                <a:solidFill>
                  <a:srgbClr val="000000"/>
                </a:solidFill>
                <a:latin typeface="宋体" panose="02010600030101010101" pitchFamily="2" charset="-122"/>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数据</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77" name="Rectangle 276"/>
            <p:cNvSpPr>
              <a:spLocks noChangeArrowheads="1"/>
            </p:cNvSpPr>
            <p:nvPr/>
          </p:nvSpPr>
          <p:spPr bwMode="auto">
            <a:xfrm>
              <a:off x="2228" y="989"/>
              <a:ext cx="708" cy="2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Rectangle 277"/>
            <p:cNvSpPr>
              <a:spLocks noChangeArrowheads="1"/>
            </p:cNvSpPr>
            <p:nvPr/>
          </p:nvSpPr>
          <p:spPr bwMode="auto">
            <a:xfrm>
              <a:off x="2228" y="1017"/>
              <a:ext cx="708" cy="47"/>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Rectangle 278"/>
            <p:cNvSpPr>
              <a:spLocks noChangeArrowheads="1"/>
            </p:cNvSpPr>
            <p:nvPr/>
          </p:nvSpPr>
          <p:spPr bwMode="auto">
            <a:xfrm>
              <a:off x="2228" y="1064"/>
              <a:ext cx="708" cy="2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Rectangle 279"/>
            <p:cNvSpPr>
              <a:spLocks noChangeArrowheads="1"/>
            </p:cNvSpPr>
            <p:nvPr/>
          </p:nvSpPr>
          <p:spPr bwMode="auto">
            <a:xfrm>
              <a:off x="2228" y="1092"/>
              <a:ext cx="708" cy="1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Rectangle 280"/>
            <p:cNvSpPr>
              <a:spLocks noChangeArrowheads="1"/>
            </p:cNvSpPr>
            <p:nvPr/>
          </p:nvSpPr>
          <p:spPr bwMode="auto">
            <a:xfrm>
              <a:off x="2228" y="1111"/>
              <a:ext cx="708" cy="2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Rectangle 281"/>
            <p:cNvSpPr>
              <a:spLocks noChangeArrowheads="1"/>
            </p:cNvSpPr>
            <p:nvPr/>
          </p:nvSpPr>
          <p:spPr bwMode="auto">
            <a:xfrm>
              <a:off x="2228" y="1139"/>
              <a:ext cx="708" cy="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Rectangle 282"/>
            <p:cNvSpPr>
              <a:spLocks noChangeArrowheads="1"/>
            </p:cNvSpPr>
            <p:nvPr/>
          </p:nvSpPr>
          <p:spPr bwMode="auto">
            <a:xfrm>
              <a:off x="2228" y="1167"/>
              <a:ext cx="708" cy="29"/>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Rectangle 283"/>
            <p:cNvSpPr>
              <a:spLocks noChangeArrowheads="1"/>
            </p:cNvSpPr>
            <p:nvPr/>
          </p:nvSpPr>
          <p:spPr bwMode="auto">
            <a:xfrm>
              <a:off x="2228" y="1196"/>
              <a:ext cx="708" cy="1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Rectangle 284"/>
            <p:cNvSpPr>
              <a:spLocks noChangeArrowheads="1"/>
            </p:cNvSpPr>
            <p:nvPr/>
          </p:nvSpPr>
          <p:spPr bwMode="auto">
            <a:xfrm>
              <a:off x="2228" y="1214"/>
              <a:ext cx="708" cy="5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Rectangle 285"/>
            <p:cNvSpPr>
              <a:spLocks noChangeArrowheads="1"/>
            </p:cNvSpPr>
            <p:nvPr/>
          </p:nvSpPr>
          <p:spPr bwMode="auto">
            <a:xfrm>
              <a:off x="2228" y="1271"/>
              <a:ext cx="708" cy="19"/>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Rectangle 286"/>
            <p:cNvSpPr>
              <a:spLocks noChangeArrowheads="1"/>
            </p:cNvSpPr>
            <p:nvPr/>
          </p:nvSpPr>
          <p:spPr bwMode="auto">
            <a:xfrm>
              <a:off x="2228" y="1290"/>
              <a:ext cx="708" cy="28"/>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89"/>
            <p:cNvSpPr>
              <a:spLocks/>
            </p:cNvSpPr>
            <p:nvPr/>
          </p:nvSpPr>
          <p:spPr bwMode="auto">
            <a:xfrm>
              <a:off x="2142" y="886"/>
              <a:ext cx="887" cy="491"/>
            </a:xfrm>
            <a:custGeom>
              <a:avLst/>
              <a:gdLst>
                <a:gd name="T0" fmla="*/ 1024 w 1216"/>
                <a:gd name="T1" fmla="*/ 704 h 704"/>
                <a:gd name="T2" fmla="*/ 1216 w 1216"/>
                <a:gd name="T3" fmla="*/ 512 h 704"/>
                <a:gd name="T4" fmla="*/ 1216 w 1216"/>
                <a:gd name="T5" fmla="*/ 192 h 704"/>
                <a:gd name="T6" fmla="*/ 1024 w 1216"/>
                <a:gd name="T7" fmla="*/ 0 h 704"/>
                <a:gd name="T8" fmla="*/ 192 w 1216"/>
                <a:gd name="T9" fmla="*/ 0 h 704"/>
                <a:gd name="T10" fmla="*/ 0 w 1216"/>
                <a:gd name="T11" fmla="*/ 192 h 704"/>
                <a:gd name="T12" fmla="*/ 0 w 1216"/>
                <a:gd name="T13" fmla="*/ 512 h 704"/>
                <a:gd name="T14" fmla="*/ 192 w 1216"/>
                <a:gd name="T15" fmla="*/ 704 h 704"/>
                <a:gd name="T16" fmla="*/ 1024 w 1216"/>
                <a:gd name="T17"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 h="704">
                  <a:moveTo>
                    <a:pt x="1024" y="704"/>
                  </a:moveTo>
                  <a:cubicBezTo>
                    <a:pt x="1136" y="704"/>
                    <a:pt x="1216" y="608"/>
                    <a:pt x="1216" y="512"/>
                  </a:cubicBezTo>
                  <a:lnTo>
                    <a:pt x="1216" y="192"/>
                  </a:lnTo>
                  <a:cubicBezTo>
                    <a:pt x="1216" y="96"/>
                    <a:pt x="1136" y="0"/>
                    <a:pt x="1024" y="0"/>
                  </a:cubicBezTo>
                  <a:lnTo>
                    <a:pt x="192" y="0"/>
                  </a:lnTo>
                  <a:cubicBezTo>
                    <a:pt x="80" y="0"/>
                    <a:pt x="0" y="96"/>
                    <a:pt x="0" y="192"/>
                  </a:cubicBezTo>
                  <a:lnTo>
                    <a:pt x="0" y="512"/>
                  </a:lnTo>
                  <a:cubicBezTo>
                    <a:pt x="0" y="608"/>
                    <a:pt x="80" y="704"/>
                    <a:pt x="192" y="704"/>
                  </a:cubicBezTo>
                  <a:lnTo>
                    <a:pt x="1024" y="704"/>
                  </a:lnTo>
                  <a:close/>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Rectangle 290"/>
            <p:cNvSpPr>
              <a:spLocks noChangeArrowheads="1"/>
            </p:cNvSpPr>
            <p:nvPr/>
          </p:nvSpPr>
          <p:spPr bwMode="auto">
            <a:xfrm>
              <a:off x="2235" y="923"/>
              <a:ext cx="666"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特征工程</a:t>
              </a:r>
              <a:endParaRPr kumimoji="0" lang="en-US"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500" dirty="0">
                  <a:solidFill>
                    <a:srgbClr val="000000"/>
                  </a:solidFill>
                  <a:latin typeface="宋体" panose="02010600030101010101" pitchFamily="2" charset="-122"/>
                  <a:ea typeface="宋体" panose="02010600030101010101" pitchFamily="2" charset="-122"/>
                </a:rPr>
                <a:t>Feature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500" dirty="0">
                  <a:solidFill>
                    <a:srgbClr val="000000"/>
                  </a:solidFill>
                  <a:latin typeface="宋体" panose="02010600030101010101" pitchFamily="2" charset="-122"/>
                  <a:ea typeface="宋体" panose="02010600030101010101" pitchFamily="2" charset="-122"/>
                </a:rPr>
                <a:t>Engineering</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92" name="Rectangle 291"/>
            <p:cNvSpPr>
              <a:spLocks noChangeArrowheads="1"/>
            </p:cNvSpPr>
            <p:nvPr/>
          </p:nvSpPr>
          <p:spPr bwMode="auto">
            <a:xfrm>
              <a:off x="3276" y="961"/>
              <a:ext cx="708" cy="422"/>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92"/>
            <p:cNvSpPr>
              <a:spLocks/>
            </p:cNvSpPr>
            <p:nvPr/>
          </p:nvSpPr>
          <p:spPr bwMode="auto">
            <a:xfrm>
              <a:off x="3276" y="964"/>
              <a:ext cx="699" cy="408"/>
            </a:xfrm>
            <a:custGeom>
              <a:avLst/>
              <a:gdLst>
                <a:gd name="T0" fmla="*/ 1024 w 1216"/>
                <a:gd name="T1" fmla="*/ 695 h 695"/>
                <a:gd name="T2" fmla="*/ 1216 w 1216"/>
                <a:gd name="T3" fmla="*/ 503 h 695"/>
                <a:gd name="T4" fmla="*/ 1216 w 1216"/>
                <a:gd name="T5" fmla="*/ 192 h 695"/>
                <a:gd name="T6" fmla="*/ 1024 w 1216"/>
                <a:gd name="T7" fmla="*/ 0 h 695"/>
                <a:gd name="T8" fmla="*/ 192 w 1216"/>
                <a:gd name="T9" fmla="*/ 0 h 695"/>
                <a:gd name="T10" fmla="*/ 0 w 1216"/>
                <a:gd name="T11" fmla="*/ 192 h 695"/>
                <a:gd name="T12" fmla="*/ 0 w 1216"/>
                <a:gd name="T13" fmla="*/ 503 h 695"/>
                <a:gd name="T14" fmla="*/ 192 w 1216"/>
                <a:gd name="T15" fmla="*/ 695 h 695"/>
                <a:gd name="T16" fmla="*/ 1024 w 1216"/>
                <a:gd name="T17"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 h="695">
                  <a:moveTo>
                    <a:pt x="1024" y="695"/>
                  </a:moveTo>
                  <a:cubicBezTo>
                    <a:pt x="1131" y="695"/>
                    <a:pt x="1216" y="609"/>
                    <a:pt x="1216" y="503"/>
                  </a:cubicBezTo>
                  <a:lnTo>
                    <a:pt x="1216" y="192"/>
                  </a:lnTo>
                  <a:cubicBezTo>
                    <a:pt x="1216" y="86"/>
                    <a:pt x="1131" y="0"/>
                    <a:pt x="1024" y="0"/>
                  </a:cubicBezTo>
                  <a:lnTo>
                    <a:pt x="192" y="0"/>
                  </a:lnTo>
                  <a:cubicBezTo>
                    <a:pt x="86" y="0"/>
                    <a:pt x="0" y="86"/>
                    <a:pt x="0" y="192"/>
                  </a:cubicBezTo>
                  <a:lnTo>
                    <a:pt x="0" y="503"/>
                  </a:lnTo>
                  <a:cubicBezTo>
                    <a:pt x="0" y="609"/>
                    <a:pt x="86" y="695"/>
                    <a:pt x="192" y="695"/>
                  </a:cubicBezTo>
                  <a:lnTo>
                    <a:pt x="1024" y="69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4" name="Rectangle 293"/>
            <p:cNvSpPr>
              <a:spLocks noChangeArrowheads="1"/>
            </p:cNvSpPr>
            <p:nvPr/>
          </p:nvSpPr>
          <p:spPr bwMode="auto">
            <a:xfrm>
              <a:off x="3276" y="961"/>
              <a:ext cx="708" cy="422"/>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Rectangle 294"/>
            <p:cNvSpPr>
              <a:spLocks noChangeArrowheads="1"/>
            </p:cNvSpPr>
            <p:nvPr/>
          </p:nvSpPr>
          <p:spPr bwMode="auto">
            <a:xfrm>
              <a:off x="3258" y="942"/>
              <a:ext cx="707"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Rectangle 295"/>
            <p:cNvSpPr>
              <a:spLocks noChangeArrowheads="1"/>
            </p:cNvSpPr>
            <p:nvPr/>
          </p:nvSpPr>
          <p:spPr bwMode="auto">
            <a:xfrm>
              <a:off x="3258" y="961"/>
              <a:ext cx="707" cy="2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Rectangle 296"/>
            <p:cNvSpPr>
              <a:spLocks noChangeArrowheads="1"/>
            </p:cNvSpPr>
            <p:nvPr/>
          </p:nvSpPr>
          <p:spPr bwMode="auto">
            <a:xfrm>
              <a:off x="3258" y="989"/>
              <a:ext cx="707" cy="2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Rectangle 297"/>
            <p:cNvSpPr>
              <a:spLocks noChangeArrowheads="1"/>
            </p:cNvSpPr>
            <p:nvPr/>
          </p:nvSpPr>
          <p:spPr bwMode="auto">
            <a:xfrm>
              <a:off x="3258" y="1017"/>
              <a:ext cx="707" cy="47"/>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Rectangle 298"/>
            <p:cNvSpPr>
              <a:spLocks noChangeArrowheads="1"/>
            </p:cNvSpPr>
            <p:nvPr/>
          </p:nvSpPr>
          <p:spPr bwMode="auto">
            <a:xfrm>
              <a:off x="3258" y="1064"/>
              <a:ext cx="707" cy="2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Rectangle 299"/>
            <p:cNvSpPr>
              <a:spLocks noChangeArrowheads="1"/>
            </p:cNvSpPr>
            <p:nvPr/>
          </p:nvSpPr>
          <p:spPr bwMode="auto">
            <a:xfrm>
              <a:off x="3258" y="1092"/>
              <a:ext cx="707" cy="1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Rectangle 300"/>
            <p:cNvSpPr>
              <a:spLocks noChangeArrowheads="1"/>
            </p:cNvSpPr>
            <p:nvPr/>
          </p:nvSpPr>
          <p:spPr bwMode="auto">
            <a:xfrm>
              <a:off x="3258" y="1111"/>
              <a:ext cx="707" cy="2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Rectangle 301"/>
            <p:cNvSpPr>
              <a:spLocks noChangeArrowheads="1"/>
            </p:cNvSpPr>
            <p:nvPr/>
          </p:nvSpPr>
          <p:spPr bwMode="auto">
            <a:xfrm>
              <a:off x="3258" y="1139"/>
              <a:ext cx="707" cy="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Rectangle 302"/>
            <p:cNvSpPr>
              <a:spLocks noChangeArrowheads="1"/>
            </p:cNvSpPr>
            <p:nvPr/>
          </p:nvSpPr>
          <p:spPr bwMode="auto">
            <a:xfrm>
              <a:off x="3258" y="1167"/>
              <a:ext cx="707" cy="29"/>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Rectangle 303"/>
            <p:cNvSpPr>
              <a:spLocks noChangeArrowheads="1"/>
            </p:cNvSpPr>
            <p:nvPr/>
          </p:nvSpPr>
          <p:spPr bwMode="auto">
            <a:xfrm>
              <a:off x="3258" y="1196"/>
              <a:ext cx="707" cy="1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Rectangle 304"/>
            <p:cNvSpPr>
              <a:spLocks noChangeArrowheads="1"/>
            </p:cNvSpPr>
            <p:nvPr/>
          </p:nvSpPr>
          <p:spPr bwMode="auto">
            <a:xfrm>
              <a:off x="3258" y="1214"/>
              <a:ext cx="707" cy="5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Rectangle 305"/>
            <p:cNvSpPr>
              <a:spLocks noChangeArrowheads="1"/>
            </p:cNvSpPr>
            <p:nvPr/>
          </p:nvSpPr>
          <p:spPr bwMode="auto">
            <a:xfrm>
              <a:off x="3258" y="1271"/>
              <a:ext cx="707" cy="19"/>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Rectangle 306"/>
            <p:cNvSpPr>
              <a:spLocks noChangeArrowheads="1"/>
            </p:cNvSpPr>
            <p:nvPr/>
          </p:nvSpPr>
          <p:spPr bwMode="auto">
            <a:xfrm>
              <a:off x="3258" y="1290"/>
              <a:ext cx="707" cy="28"/>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Rectangle 307"/>
            <p:cNvSpPr>
              <a:spLocks noChangeArrowheads="1"/>
            </p:cNvSpPr>
            <p:nvPr/>
          </p:nvSpPr>
          <p:spPr bwMode="auto">
            <a:xfrm>
              <a:off x="3258" y="1318"/>
              <a:ext cx="707" cy="2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Rectangle 308"/>
            <p:cNvSpPr>
              <a:spLocks noChangeArrowheads="1"/>
            </p:cNvSpPr>
            <p:nvPr/>
          </p:nvSpPr>
          <p:spPr bwMode="auto">
            <a:xfrm>
              <a:off x="3258" y="1346"/>
              <a:ext cx="707" cy="1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309"/>
            <p:cNvSpPr>
              <a:spLocks/>
            </p:cNvSpPr>
            <p:nvPr/>
          </p:nvSpPr>
          <p:spPr bwMode="auto">
            <a:xfrm>
              <a:off x="3258" y="942"/>
              <a:ext cx="698" cy="413"/>
            </a:xfrm>
            <a:custGeom>
              <a:avLst/>
              <a:gdLst>
                <a:gd name="T0" fmla="*/ 1024 w 1216"/>
                <a:gd name="T1" fmla="*/ 704 h 704"/>
                <a:gd name="T2" fmla="*/ 1216 w 1216"/>
                <a:gd name="T3" fmla="*/ 512 h 704"/>
                <a:gd name="T4" fmla="*/ 1216 w 1216"/>
                <a:gd name="T5" fmla="*/ 192 h 704"/>
                <a:gd name="T6" fmla="*/ 1024 w 1216"/>
                <a:gd name="T7" fmla="*/ 0 h 704"/>
                <a:gd name="T8" fmla="*/ 192 w 1216"/>
                <a:gd name="T9" fmla="*/ 0 h 704"/>
                <a:gd name="T10" fmla="*/ 0 w 1216"/>
                <a:gd name="T11" fmla="*/ 192 h 704"/>
                <a:gd name="T12" fmla="*/ 0 w 1216"/>
                <a:gd name="T13" fmla="*/ 512 h 704"/>
                <a:gd name="T14" fmla="*/ 192 w 1216"/>
                <a:gd name="T15" fmla="*/ 704 h 704"/>
                <a:gd name="T16" fmla="*/ 1024 w 1216"/>
                <a:gd name="T17"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 h="704">
                  <a:moveTo>
                    <a:pt x="1024" y="704"/>
                  </a:moveTo>
                  <a:cubicBezTo>
                    <a:pt x="1136" y="704"/>
                    <a:pt x="1216" y="608"/>
                    <a:pt x="1216" y="512"/>
                  </a:cubicBezTo>
                  <a:lnTo>
                    <a:pt x="1216" y="192"/>
                  </a:lnTo>
                  <a:cubicBezTo>
                    <a:pt x="1216" y="96"/>
                    <a:pt x="1136" y="0"/>
                    <a:pt x="1024" y="0"/>
                  </a:cubicBezTo>
                  <a:lnTo>
                    <a:pt x="192" y="0"/>
                  </a:lnTo>
                  <a:cubicBezTo>
                    <a:pt x="80" y="0"/>
                    <a:pt x="0" y="96"/>
                    <a:pt x="0" y="192"/>
                  </a:cubicBezTo>
                  <a:lnTo>
                    <a:pt x="0" y="512"/>
                  </a:lnTo>
                  <a:cubicBezTo>
                    <a:pt x="0" y="608"/>
                    <a:pt x="80" y="704"/>
                    <a:pt x="192" y="704"/>
                  </a:cubicBezTo>
                  <a:lnTo>
                    <a:pt x="1024" y="704"/>
                  </a:lnTo>
                  <a:close/>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11" name="Group 312"/>
            <p:cNvGrpSpPr>
              <a:grpSpLocks/>
            </p:cNvGrpSpPr>
            <p:nvPr/>
          </p:nvGrpSpPr>
          <p:grpSpPr bwMode="auto">
            <a:xfrm>
              <a:off x="3294" y="1017"/>
              <a:ext cx="377" cy="310"/>
              <a:chOff x="3294" y="1017"/>
              <a:chExt cx="377" cy="310"/>
            </a:xfrm>
          </p:grpSpPr>
          <p:sp>
            <p:nvSpPr>
              <p:cNvPr id="493" name="Rectangle 310"/>
              <p:cNvSpPr>
                <a:spLocks noChangeArrowheads="1"/>
              </p:cNvSpPr>
              <p:nvPr/>
            </p:nvSpPr>
            <p:spPr bwMode="auto">
              <a:xfrm>
                <a:off x="3294" y="1017"/>
                <a:ext cx="37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建立模型，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4" name="Rectangle 311"/>
              <p:cNvSpPr>
                <a:spLocks noChangeArrowheads="1"/>
              </p:cNvSpPr>
              <p:nvPr/>
            </p:nvSpPr>
            <p:spPr bwMode="auto">
              <a:xfrm>
                <a:off x="3349" y="1177"/>
                <a:ext cx="32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训练模型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312" name="Rectangle 313"/>
            <p:cNvSpPr>
              <a:spLocks noChangeArrowheads="1"/>
            </p:cNvSpPr>
            <p:nvPr/>
          </p:nvSpPr>
          <p:spPr bwMode="auto">
            <a:xfrm>
              <a:off x="4434" y="961"/>
              <a:ext cx="708" cy="422"/>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14"/>
            <p:cNvSpPr>
              <a:spLocks/>
            </p:cNvSpPr>
            <p:nvPr/>
          </p:nvSpPr>
          <p:spPr bwMode="auto">
            <a:xfrm>
              <a:off x="4434" y="964"/>
              <a:ext cx="699" cy="408"/>
            </a:xfrm>
            <a:custGeom>
              <a:avLst/>
              <a:gdLst>
                <a:gd name="T0" fmla="*/ 1024 w 1216"/>
                <a:gd name="T1" fmla="*/ 695 h 695"/>
                <a:gd name="T2" fmla="*/ 1216 w 1216"/>
                <a:gd name="T3" fmla="*/ 503 h 695"/>
                <a:gd name="T4" fmla="*/ 1216 w 1216"/>
                <a:gd name="T5" fmla="*/ 192 h 695"/>
                <a:gd name="T6" fmla="*/ 1024 w 1216"/>
                <a:gd name="T7" fmla="*/ 0 h 695"/>
                <a:gd name="T8" fmla="*/ 192 w 1216"/>
                <a:gd name="T9" fmla="*/ 0 h 695"/>
                <a:gd name="T10" fmla="*/ 0 w 1216"/>
                <a:gd name="T11" fmla="*/ 192 h 695"/>
                <a:gd name="T12" fmla="*/ 0 w 1216"/>
                <a:gd name="T13" fmla="*/ 503 h 695"/>
                <a:gd name="T14" fmla="*/ 192 w 1216"/>
                <a:gd name="T15" fmla="*/ 695 h 695"/>
                <a:gd name="T16" fmla="*/ 1024 w 1216"/>
                <a:gd name="T17"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 h="695">
                  <a:moveTo>
                    <a:pt x="1024" y="695"/>
                  </a:moveTo>
                  <a:cubicBezTo>
                    <a:pt x="1131" y="695"/>
                    <a:pt x="1216" y="609"/>
                    <a:pt x="1216" y="503"/>
                  </a:cubicBezTo>
                  <a:lnTo>
                    <a:pt x="1216" y="192"/>
                  </a:lnTo>
                  <a:cubicBezTo>
                    <a:pt x="1216" y="86"/>
                    <a:pt x="1131" y="0"/>
                    <a:pt x="1024" y="0"/>
                  </a:cubicBezTo>
                  <a:lnTo>
                    <a:pt x="192" y="0"/>
                  </a:lnTo>
                  <a:cubicBezTo>
                    <a:pt x="86" y="0"/>
                    <a:pt x="0" y="86"/>
                    <a:pt x="0" y="192"/>
                  </a:cubicBezTo>
                  <a:lnTo>
                    <a:pt x="0" y="503"/>
                  </a:lnTo>
                  <a:cubicBezTo>
                    <a:pt x="0" y="609"/>
                    <a:pt x="86" y="695"/>
                    <a:pt x="192" y="695"/>
                  </a:cubicBezTo>
                  <a:lnTo>
                    <a:pt x="1024" y="69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4" name="Rectangle 315"/>
            <p:cNvSpPr>
              <a:spLocks noChangeArrowheads="1"/>
            </p:cNvSpPr>
            <p:nvPr/>
          </p:nvSpPr>
          <p:spPr bwMode="auto">
            <a:xfrm>
              <a:off x="4434" y="961"/>
              <a:ext cx="708" cy="422"/>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Rectangle 316"/>
            <p:cNvSpPr>
              <a:spLocks noChangeArrowheads="1"/>
            </p:cNvSpPr>
            <p:nvPr/>
          </p:nvSpPr>
          <p:spPr bwMode="auto">
            <a:xfrm>
              <a:off x="4416" y="942"/>
              <a:ext cx="708"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317"/>
            <p:cNvSpPr>
              <a:spLocks noChangeArrowheads="1"/>
            </p:cNvSpPr>
            <p:nvPr/>
          </p:nvSpPr>
          <p:spPr bwMode="auto">
            <a:xfrm>
              <a:off x="4416" y="961"/>
              <a:ext cx="708" cy="2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Rectangle 318"/>
            <p:cNvSpPr>
              <a:spLocks noChangeArrowheads="1"/>
            </p:cNvSpPr>
            <p:nvPr/>
          </p:nvSpPr>
          <p:spPr bwMode="auto">
            <a:xfrm>
              <a:off x="4416" y="989"/>
              <a:ext cx="708" cy="2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Rectangle 319"/>
            <p:cNvSpPr>
              <a:spLocks noChangeArrowheads="1"/>
            </p:cNvSpPr>
            <p:nvPr/>
          </p:nvSpPr>
          <p:spPr bwMode="auto">
            <a:xfrm>
              <a:off x="4416" y="1017"/>
              <a:ext cx="708" cy="47"/>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Rectangle 320"/>
            <p:cNvSpPr>
              <a:spLocks noChangeArrowheads="1"/>
            </p:cNvSpPr>
            <p:nvPr/>
          </p:nvSpPr>
          <p:spPr bwMode="auto">
            <a:xfrm>
              <a:off x="4416" y="1064"/>
              <a:ext cx="708" cy="2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Rectangle 321"/>
            <p:cNvSpPr>
              <a:spLocks noChangeArrowheads="1"/>
            </p:cNvSpPr>
            <p:nvPr/>
          </p:nvSpPr>
          <p:spPr bwMode="auto">
            <a:xfrm>
              <a:off x="4416" y="1092"/>
              <a:ext cx="708" cy="1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Rectangle 322"/>
            <p:cNvSpPr>
              <a:spLocks noChangeArrowheads="1"/>
            </p:cNvSpPr>
            <p:nvPr/>
          </p:nvSpPr>
          <p:spPr bwMode="auto">
            <a:xfrm>
              <a:off x="4416" y="1111"/>
              <a:ext cx="708" cy="2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Rectangle 323"/>
            <p:cNvSpPr>
              <a:spLocks noChangeArrowheads="1"/>
            </p:cNvSpPr>
            <p:nvPr/>
          </p:nvSpPr>
          <p:spPr bwMode="auto">
            <a:xfrm>
              <a:off x="4416" y="1139"/>
              <a:ext cx="708" cy="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Rectangle 324"/>
            <p:cNvSpPr>
              <a:spLocks noChangeArrowheads="1"/>
            </p:cNvSpPr>
            <p:nvPr/>
          </p:nvSpPr>
          <p:spPr bwMode="auto">
            <a:xfrm>
              <a:off x="4416" y="1167"/>
              <a:ext cx="708" cy="29"/>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Rectangle 325"/>
            <p:cNvSpPr>
              <a:spLocks noChangeArrowheads="1"/>
            </p:cNvSpPr>
            <p:nvPr/>
          </p:nvSpPr>
          <p:spPr bwMode="auto">
            <a:xfrm>
              <a:off x="4416" y="1196"/>
              <a:ext cx="708" cy="1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Rectangle 326"/>
            <p:cNvSpPr>
              <a:spLocks noChangeArrowheads="1"/>
            </p:cNvSpPr>
            <p:nvPr/>
          </p:nvSpPr>
          <p:spPr bwMode="auto">
            <a:xfrm>
              <a:off x="4416" y="1214"/>
              <a:ext cx="708" cy="5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Rectangle 327"/>
            <p:cNvSpPr>
              <a:spLocks noChangeArrowheads="1"/>
            </p:cNvSpPr>
            <p:nvPr/>
          </p:nvSpPr>
          <p:spPr bwMode="auto">
            <a:xfrm>
              <a:off x="4416" y="1271"/>
              <a:ext cx="708" cy="19"/>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Rectangle 328"/>
            <p:cNvSpPr>
              <a:spLocks noChangeArrowheads="1"/>
            </p:cNvSpPr>
            <p:nvPr/>
          </p:nvSpPr>
          <p:spPr bwMode="auto">
            <a:xfrm>
              <a:off x="4416" y="1290"/>
              <a:ext cx="708" cy="28"/>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Rectangle 329"/>
            <p:cNvSpPr>
              <a:spLocks noChangeArrowheads="1"/>
            </p:cNvSpPr>
            <p:nvPr/>
          </p:nvSpPr>
          <p:spPr bwMode="auto">
            <a:xfrm>
              <a:off x="4416" y="1318"/>
              <a:ext cx="708" cy="2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Rectangle 330"/>
            <p:cNvSpPr>
              <a:spLocks noChangeArrowheads="1"/>
            </p:cNvSpPr>
            <p:nvPr/>
          </p:nvSpPr>
          <p:spPr bwMode="auto">
            <a:xfrm>
              <a:off x="4416" y="1346"/>
              <a:ext cx="708" cy="1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331"/>
            <p:cNvSpPr>
              <a:spLocks/>
            </p:cNvSpPr>
            <p:nvPr/>
          </p:nvSpPr>
          <p:spPr bwMode="auto">
            <a:xfrm>
              <a:off x="4416" y="942"/>
              <a:ext cx="699" cy="413"/>
            </a:xfrm>
            <a:custGeom>
              <a:avLst/>
              <a:gdLst>
                <a:gd name="T0" fmla="*/ 1024 w 1216"/>
                <a:gd name="T1" fmla="*/ 704 h 704"/>
                <a:gd name="T2" fmla="*/ 1216 w 1216"/>
                <a:gd name="T3" fmla="*/ 512 h 704"/>
                <a:gd name="T4" fmla="*/ 1216 w 1216"/>
                <a:gd name="T5" fmla="*/ 192 h 704"/>
                <a:gd name="T6" fmla="*/ 1024 w 1216"/>
                <a:gd name="T7" fmla="*/ 0 h 704"/>
                <a:gd name="T8" fmla="*/ 192 w 1216"/>
                <a:gd name="T9" fmla="*/ 0 h 704"/>
                <a:gd name="T10" fmla="*/ 0 w 1216"/>
                <a:gd name="T11" fmla="*/ 192 h 704"/>
                <a:gd name="T12" fmla="*/ 0 w 1216"/>
                <a:gd name="T13" fmla="*/ 512 h 704"/>
                <a:gd name="T14" fmla="*/ 192 w 1216"/>
                <a:gd name="T15" fmla="*/ 704 h 704"/>
                <a:gd name="T16" fmla="*/ 1024 w 1216"/>
                <a:gd name="T17"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 h="704">
                  <a:moveTo>
                    <a:pt x="1024" y="704"/>
                  </a:moveTo>
                  <a:cubicBezTo>
                    <a:pt x="1136" y="704"/>
                    <a:pt x="1216" y="608"/>
                    <a:pt x="1216" y="512"/>
                  </a:cubicBezTo>
                  <a:lnTo>
                    <a:pt x="1216" y="192"/>
                  </a:lnTo>
                  <a:cubicBezTo>
                    <a:pt x="1216" y="96"/>
                    <a:pt x="1136" y="0"/>
                    <a:pt x="1024" y="0"/>
                  </a:cubicBezTo>
                  <a:lnTo>
                    <a:pt x="192" y="0"/>
                  </a:lnTo>
                  <a:cubicBezTo>
                    <a:pt x="80" y="0"/>
                    <a:pt x="0" y="96"/>
                    <a:pt x="0" y="192"/>
                  </a:cubicBezTo>
                  <a:lnTo>
                    <a:pt x="0" y="512"/>
                  </a:lnTo>
                  <a:cubicBezTo>
                    <a:pt x="0" y="608"/>
                    <a:pt x="80" y="704"/>
                    <a:pt x="192" y="704"/>
                  </a:cubicBezTo>
                  <a:lnTo>
                    <a:pt x="1024" y="704"/>
                  </a:lnTo>
                  <a:close/>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1" name="Group 334"/>
            <p:cNvGrpSpPr>
              <a:grpSpLocks/>
            </p:cNvGrpSpPr>
            <p:nvPr/>
          </p:nvGrpSpPr>
          <p:grpSpPr bwMode="auto">
            <a:xfrm>
              <a:off x="4453" y="1017"/>
              <a:ext cx="377" cy="310"/>
              <a:chOff x="4453" y="1017"/>
              <a:chExt cx="377" cy="310"/>
            </a:xfrm>
          </p:grpSpPr>
          <p:sp>
            <p:nvSpPr>
              <p:cNvPr id="491" name="Rectangle 332"/>
              <p:cNvSpPr>
                <a:spLocks noChangeArrowheads="1"/>
              </p:cNvSpPr>
              <p:nvPr/>
            </p:nvSpPr>
            <p:spPr bwMode="auto">
              <a:xfrm>
                <a:off x="4453" y="1017"/>
                <a:ext cx="37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评估模型效</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2" name="Rectangle 333"/>
              <p:cNvSpPr>
                <a:spLocks noChangeArrowheads="1"/>
              </p:cNvSpPr>
              <p:nvPr/>
            </p:nvSpPr>
            <p:spPr bwMode="auto">
              <a:xfrm>
                <a:off x="4692" y="1177"/>
                <a:ext cx="129"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果</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332" name="Rectangle 335"/>
            <p:cNvSpPr>
              <a:spLocks noChangeArrowheads="1"/>
            </p:cNvSpPr>
            <p:nvPr/>
          </p:nvSpPr>
          <p:spPr bwMode="auto">
            <a:xfrm>
              <a:off x="3110" y="2718"/>
              <a:ext cx="708" cy="423"/>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336"/>
            <p:cNvSpPr>
              <a:spLocks/>
            </p:cNvSpPr>
            <p:nvPr/>
          </p:nvSpPr>
          <p:spPr bwMode="auto">
            <a:xfrm>
              <a:off x="3110" y="2720"/>
              <a:ext cx="699" cy="407"/>
            </a:xfrm>
            <a:custGeom>
              <a:avLst/>
              <a:gdLst>
                <a:gd name="T0" fmla="*/ 1024 w 1216"/>
                <a:gd name="T1" fmla="*/ 694 h 694"/>
                <a:gd name="T2" fmla="*/ 1216 w 1216"/>
                <a:gd name="T3" fmla="*/ 502 h 694"/>
                <a:gd name="T4" fmla="*/ 1216 w 1216"/>
                <a:gd name="T5" fmla="*/ 192 h 694"/>
                <a:gd name="T6" fmla="*/ 1024 w 1216"/>
                <a:gd name="T7" fmla="*/ 0 h 694"/>
                <a:gd name="T8" fmla="*/ 192 w 1216"/>
                <a:gd name="T9" fmla="*/ 0 h 694"/>
                <a:gd name="T10" fmla="*/ 0 w 1216"/>
                <a:gd name="T11" fmla="*/ 192 h 694"/>
                <a:gd name="T12" fmla="*/ 0 w 1216"/>
                <a:gd name="T13" fmla="*/ 502 h 694"/>
                <a:gd name="T14" fmla="*/ 192 w 1216"/>
                <a:gd name="T15" fmla="*/ 694 h 694"/>
                <a:gd name="T16" fmla="*/ 1024 w 1216"/>
                <a:gd name="T17"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 h="694">
                  <a:moveTo>
                    <a:pt x="1024" y="694"/>
                  </a:moveTo>
                  <a:cubicBezTo>
                    <a:pt x="1131" y="694"/>
                    <a:pt x="1216" y="608"/>
                    <a:pt x="1216" y="502"/>
                  </a:cubicBezTo>
                  <a:lnTo>
                    <a:pt x="1216" y="192"/>
                  </a:lnTo>
                  <a:cubicBezTo>
                    <a:pt x="1216" y="86"/>
                    <a:pt x="1131" y="0"/>
                    <a:pt x="1024" y="0"/>
                  </a:cubicBezTo>
                  <a:lnTo>
                    <a:pt x="192" y="0"/>
                  </a:lnTo>
                  <a:cubicBezTo>
                    <a:pt x="86" y="0"/>
                    <a:pt x="0" y="86"/>
                    <a:pt x="0" y="192"/>
                  </a:cubicBezTo>
                  <a:lnTo>
                    <a:pt x="0" y="502"/>
                  </a:lnTo>
                  <a:cubicBezTo>
                    <a:pt x="0" y="608"/>
                    <a:pt x="86" y="694"/>
                    <a:pt x="192" y="694"/>
                  </a:cubicBezTo>
                  <a:lnTo>
                    <a:pt x="1024" y="69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Rectangle 337"/>
            <p:cNvSpPr>
              <a:spLocks noChangeArrowheads="1"/>
            </p:cNvSpPr>
            <p:nvPr/>
          </p:nvSpPr>
          <p:spPr bwMode="auto">
            <a:xfrm>
              <a:off x="3110" y="2718"/>
              <a:ext cx="708" cy="423"/>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Rectangle 338"/>
            <p:cNvSpPr>
              <a:spLocks noChangeArrowheads="1"/>
            </p:cNvSpPr>
            <p:nvPr/>
          </p:nvSpPr>
          <p:spPr bwMode="auto">
            <a:xfrm>
              <a:off x="3092" y="2699"/>
              <a:ext cx="708"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Rectangle 339"/>
            <p:cNvSpPr>
              <a:spLocks noChangeArrowheads="1"/>
            </p:cNvSpPr>
            <p:nvPr/>
          </p:nvSpPr>
          <p:spPr bwMode="auto">
            <a:xfrm>
              <a:off x="3092" y="2718"/>
              <a:ext cx="708" cy="2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Rectangle 340"/>
            <p:cNvSpPr>
              <a:spLocks noChangeArrowheads="1"/>
            </p:cNvSpPr>
            <p:nvPr/>
          </p:nvSpPr>
          <p:spPr bwMode="auto">
            <a:xfrm>
              <a:off x="3092" y="2746"/>
              <a:ext cx="708" cy="19"/>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Rectangle 341"/>
            <p:cNvSpPr>
              <a:spLocks noChangeArrowheads="1"/>
            </p:cNvSpPr>
            <p:nvPr/>
          </p:nvSpPr>
          <p:spPr bwMode="auto">
            <a:xfrm>
              <a:off x="3092" y="2765"/>
              <a:ext cx="708" cy="5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Rectangle 342"/>
            <p:cNvSpPr>
              <a:spLocks noChangeArrowheads="1"/>
            </p:cNvSpPr>
            <p:nvPr/>
          </p:nvSpPr>
          <p:spPr bwMode="auto">
            <a:xfrm>
              <a:off x="3092" y="2821"/>
              <a:ext cx="708" cy="2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Rectangle 343"/>
            <p:cNvSpPr>
              <a:spLocks noChangeArrowheads="1"/>
            </p:cNvSpPr>
            <p:nvPr/>
          </p:nvSpPr>
          <p:spPr bwMode="auto">
            <a:xfrm>
              <a:off x="3092" y="2849"/>
              <a:ext cx="708" cy="1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Rectangle 344"/>
            <p:cNvSpPr>
              <a:spLocks noChangeArrowheads="1"/>
            </p:cNvSpPr>
            <p:nvPr/>
          </p:nvSpPr>
          <p:spPr bwMode="auto">
            <a:xfrm>
              <a:off x="3092" y="2868"/>
              <a:ext cx="708" cy="2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Rectangle 345"/>
            <p:cNvSpPr>
              <a:spLocks noChangeArrowheads="1"/>
            </p:cNvSpPr>
            <p:nvPr/>
          </p:nvSpPr>
          <p:spPr bwMode="auto">
            <a:xfrm>
              <a:off x="3092" y="2896"/>
              <a:ext cx="708" cy="2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Rectangle 346"/>
            <p:cNvSpPr>
              <a:spLocks noChangeArrowheads="1"/>
            </p:cNvSpPr>
            <p:nvPr/>
          </p:nvSpPr>
          <p:spPr bwMode="auto">
            <a:xfrm>
              <a:off x="3092" y="2925"/>
              <a:ext cx="708" cy="18"/>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Rectangle 347"/>
            <p:cNvSpPr>
              <a:spLocks noChangeArrowheads="1"/>
            </p:cNvSpPr>
            <p:nvPr/>
          </p:nvSpPr>
          <p:spPr bwMode="auto">
            <a:xfrm>
              <a:off x="3092" y="2943"/>
              <a:ext cx="708" cy="2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Rectangle 348"/>
            <p:cNvSpPr>
              <a:spLocks noChangeArrowheads="1"/>
            </p:cNvSpPr>
            <p:nvPr/>
          </p:nvSpPr>
          <p:spPr bwMode="auto">
            <a:xfrm>
              <a:off x="3092" y="2972"/>
              <a:ext cx="708" cy="5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Rectangle 349"/>
            <p:cNvSpPr>
              <a:spLocks noChangeArrowheads="1"/>
            </p:cNvSpPr>
            <p:nvPr/>
          </p:nvSpPr>
          <p:spPr bwMode="auto">
            <a:xfrm>
              <a:off x="3092" y="3028"/>
              <a:ext cx="708" cy="19"/>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Rectangle 350"/>
            <p:cNvSpPr>
              <a:spLocks noChangeArrowheads="1"/>
            </p:cNvSpPr>
            <p:nvPr/>
          </p:nvSpPr>
          <p:spPr bwMode="auto">
            <a:xfrm>
              <a:off x="3092" y="3047"/>
              <a:ext cx="708" cy="28"/>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Rectangle 351"/>
            <p:cNvSpPr>
              <a:spLocks noChangeArrowheads="1"/>
            </p:cNvSpPr>
            <p:nvPr/>
          </p:nvSpPr>
          <p:spPr bwMode="auto">
            <a:xfrm>
              <a:off x="3092" y="3075"/>
              <a:ext cx="708" cy="2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352"/>
            <p:cNvSpPr>
              <a:spLocks noChangeArrowheads="1"/>
            </p:cNvSpPr>
            <p:nvPr/>
          </p:nvSpPr>
          <p:spPr bwMode="auto">
            <a:xfrm>
              <a:off x="3092" y="3103"/>
              <a:ext cx="708" cy="1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353"/>
            <p:cNvSpPr>
              <a:spLocks/>
            </p:cNvSpPr>
            <p:nvPr/>
          </p:nvSpPr>
          <p:spPr bwMode="auto">
            <a:xfrm>
              <a:off x="3092" y="2699"/>
              <a:ext cx="699" cy="413"/>
            </a:xfrm>
            <a:custGeom>
              <a:avLst/>
              <a:gdLst>
                <a:gd name="T0" fmla="*/ 1024 w 1216"/>
                <a:gd name="T1" fmla="*/ 704 h 704"/>
                <a:gd name="T2" fmla="*/ 1216 w 1216"/>
                <a:gd name="T3" fmla="*/ 512 h 704"/>
                <a:gd name="T4" fmla="*/ 1216 w 1216"/>
                <a:gd name="T5" fmla="*/ 192 h 704"/>
                <a:gd name="T6" fmla="*/ 1024 w 1216"/>
                <a:gd name="T7" fmla="*/ 0 h 704"/>
                <a:gd name="T8" fmla="*/ 192 w 1216"/>
                <a:gd name="T9" fmla="*/ 0 h 704"/>
                <a:gd name="T10" fmla="*/ 0 w 1216"/>
                <a:gd name="T11" fmla="*/ 192 h 704"/>
                <a:gd name="T12" fmla="*/ 0 w 1216"/>
                <a:gd name="T13" fmla="*/ 512 h 704"/>
                <a:gd name="T14" fmla="*/ 192 w 1216"/>
                <a:gd name="T15" fmla="*/ 704 h 704"/>
                <a:gd name="T16" fmla="*/ 1024 w 1216"/>
                <a:gd name="T17"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6" h="704">
                  <a:moveTo>
                    <a:pt x="1024" y="704"/>
                  </a:moveTo>
                  <a:cubicBezTo>
                    <a:pt x="1136" y="704"/>
                    <a:pt x="1216" y="608"/>
                    <a:pt x="1216" y="512"/>
                  </a:cubicBezTo>
                  <a:lnTo>
                    <a:pt x="1216" y="192"/>
                  </a:lnTo>
                  <a:cubicBezTo>
                    <a:pt x="1216" y="96"/>
                    <a:pt x="1136" y="0"/>
                    <a:pt x="1024" y="0"/>
                  </a:cubicBezTo>
                  <a:lnTo>
                    <a:pt x="192" y="0"/>
                  </a:lnTo>
                  <a:cubicBezTo>
                    <a:pt x="80" y="0"/>
                    <a:pt x="0" y="96"/>
                    <a:pt x="0" y="192"/>
                  </a:cubicBezTo>
                  <a:lnTo>
                    <a:pt x="0" y="512"/>
                  </a:lnTo>
                  <a:cubicBezTo>
                    <a:pt x="0" y="608"/>
                    <a:pt x="80" y="704"/>
                    <a:pt x="192" y="704"/>
                  </a:cubicBezTo>
                  <a:lnTo>
                    <a:pt x="1024" y="704"/>
                  </a:lnTo>
                  <a:close/>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Rectangle 354"/>
            <p:cNvSpPr>
              <a:spLocks noChangeArrowheads="1"/>
            </p:cNvSpPr>
            <p:nvPr/>
          </p:nvSpPr>
          <p:spPr bwMode="auto">
            <a:xfrm>
              <a:off x="3184" y="2850"/>
              <a:ext cx="32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部署模型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2" name="Rectangle 355"/>
            <p:cNvSpPr>
              <a:spLocks noChangeArrowheads="1"/>
            </p:cNvSpPr>
            <p:nvPr/>
          </p:nvSpPr>
          <p:spPr bwMode="auto">
            <a:xfrm>
              <a:off x="1786" y="1769"/>
              <a:ext cx="524" cy="535"/>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356"/>
            <p:cNvSpPr>
              <a:spLocks/>
            </p:cNvSpPr>
            <p:nvPr/>
          </p:nvSpPr>
          <p:spPr bwMode="auto">
            <a:xfrm>
              <a:off x="1786" y="1769"/>
              <a:ext cx="515" cy="526"/>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201"/>
                    <a:pt x="201" y="0"/>
                    <a:pt x="448" y="0"/>
                  </a:cubicBezTo>
                  <a:cubicBezTo>
                    <a:pt x="696" y="0"/>
                    <a:pt x="896" y="201"/>
                    <a:pt x="896" y="448"/>
                  </a:cubicBezTo>
                  <a:lnTo>
                    <a:pt x="896" y="448"/>
                  </a:lnTo>
                  <a:cubicBezTo>
                    <a:pt x="896" y="696"/>
                    <a:pt x="696" y="896"/>
                    <a:pt x="448" y="896"/>
                  </a:cubicBezTo>
                  <a:cubicBezTo>
                    <a:pt x="201" y="896"/>
                    <a:pt x="0" y="696"/>
                    <a:pt x="0" y="448"/>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4" name="Rectangle 357"/>
            <p:cNvSpPr>
              <a:spLocks noChangeArrowheads="1"/>
            </p:cNvSpPr>
            <p:nvPr/>
          </p:nvSpPr>
          <p:spPr bwMode="auto">
            <a:xfrm>
              <a:off x="1786" y="1769"/>
              <a:ext cx="524" cy="535"/>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Rectangle 358"/>
            <p:cNvSpPr>
              <a:spLocks noChangeArrowheads="1"/>
            </p:cNvSpPr>
            <p:nvPr/>
          </p:nvSpPr>
          <p:spPr bwMode="auto">
            <a:xfrm>
              <a:off x="1768" y="1750"/>
              <a:ext cx="524"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Rectangle 359"/>
            <p:cNvSpPr>
              <a:spLocks noChangeArrowheads="1"/>
            </p:cNvSpPr>
            <p:nvPr/>
          </p:nvSpPr>
          <p:spPr bwMode="auto">
            <a:xfrm>
              <a:off x="1768" y="1769"/>
              <a:ext cx="524" cy="37"/>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Rectangle 360"/>
            <p:cNvSpPr>
              <a:spLocks noChangeArrowheads="1"/>
            </p:cNvSpPr>
            <p:nvPr/>
          </p:nvSpPr>
          <p:spPr bwMode="auto">
            <a:xfrm>
              <a:off x="1768" y="1806"/>
              <a:ext cx="524" cy="29"/>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Rectangle 361"/>
            <p:cNvSpPr>
              <a:spLocks noChangeArrowheads="1"/>
            </p:cNvSpPr>
            <p:nvPr/>
          </p:nvSpPr>
          <p:spPr bwMode="auto">
            <a:xfrm>
              <a:off x="1768" y="1835"/>
              <a:ext cx="524" cy="65"/>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Rectangle 362"/>
            <p:cNvSpPr>
              <a:spLocks noChangeArrowheads="1"/>
            </p:cNvSpPr>
            <p:nvPr/>
          </p:nvSpPr>
          <p:spPr bwMode="auto">
            <a:xfrm>
              <a:off x="1768" y="1900"/>
              <a:ext cx="524" cy="3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Rectangle 363"/>
            <p:cNvSpPr>
              <a:spLocks noChangeArrowheads="1"/>
            </p:cNvSpPr>
            <p:nvPr/>
          </p:nvSpPr>
          <p:spPr bwMode="auto">
            <a:xfrm>
              <a:off x="1768" y="1938"/>
              <a:ext cx="524" cy="28"/>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Rectangle 364"/>
            <p:cNvSpPr>
              <a:spLocks noChangeArrowheads="1"/>
            </p:cNvSpPr>
            <p:nvPr/>
          </p:nvSpPr>
          <p:spPr bwMode="auto">
            <a:xfrm>
              <a:off x="1768" y="1966"/>
              <a:ext cx="524" cy="3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Rectangle 365"/>
            <p:cNvSpPr>
              <a:spLocks noChangeArrowheads="1"/>
            </p:cNvSpPr>
            <p:nvPr/>
          </p:nvSpPr>
          <p:spPr bwMode="auto">
            <a:xfrm>
              <a:off x="1768" y="2004"/>
              <a:ext cx="524" cy="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Rectangle 366"/>
            <p:cNvSpPr>
              <a:spLocks noChangeArrowheads="1"/>
            </p:cNvSpPr>
            <p:nvPr/>
          </p:nvSpPr>
          <p:spPr bwMode="auto">
            <a:xfrm>
              <a:off x="1768" y="2032"/>
              <a:ext cx="524" cy="37"/>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Rectangle 367"/>
            <p:cNvSpPr>
              <a:spLocks noChangeArrowheads="1"/>
            </p:cNvSpPr>
            <p:nvPr/>
          </p:nvSpPr>
          <p:spPr bwMode="auto">
            <a:xfrm>
              <a:off x="1768" y="2069"/>
              <a:ext cx="524" cy="2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Rectangle 368"/>
            <p:cNvSpPr>
              <a:spLocks noChangeArrowheads="1"/>
            </p:cNvSpPr>
            <p:nvPr/>
          </p:nvSpPr>
          <p:spPr bwMode="auto">
            <a:xfrm>
              <a:off x="1768" y="2098"/>
              <a:ext cx="524" cy="6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Rectangle 369"/>
            <p:cNvSpPr>
              <a:spLocks noChangeArrowheads="1"/>
            </p:cNvSpPr>
            <p:nvPr/>
          </p:nvSpPr>
          <p:spPr bwMode="auto">
            <a:xfrm>
              <a:off x="1768" y="2163"/>
              <a:ext cx="524" cy="3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Rectangle 370"/>
            <p:cNvSpPr>
              <a:spLocks noChangeArrowheads="1"/>
            </p:cNvSpPr>
            <p:nvPr/>
          </p:nvSpPr>
          <p:spPr bwMode="auto">
            <a:xfrm>
              <a:off x="1768" y="2201"/>
              <a:ext cx="524" cy="28"/>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Rectangle 371"/>
            <p:cNvSpPr>
              <a:spLocks noChangeArrowheads="1"/>
            </p:cNvSpPr>
            <p:nvPr/>
          </p:nvSpPr>
          <p:spPr bwMode="auto">
            <a:xfrm>
              <a:off x="1768" y="2229"/>
              <a:ext cx="524" cy="3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Rectangle 372"/>
            <p:cNvSpPr>
              <a:spLocks noChangeArrowheads="1"/>
            </p:cNvSpPr>
            <p:nvPr/>
          </p:nvSpPr>
          <p:spPr bwMode="auto">
            <a:xfrm>
              <a:off x="1768" y="2267"/>
              <a:ext cx="524" cy="1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373"/>
            <p:cNvSpPr>
              <a:spLocks/>
            </p:cNvSpPr>
            <p:nvPr/>
          </p:nvSpPr>
          <p:spPr bwMode="auto">
            <a:xfrm>
              <a:off x="1768" y="1750"/>
              <a:ext cx="515" cy="526"/>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208"/>
                    <a:pt x="208" y="0"/>
                    <a:pt x="448" y="0"/>
                  </a:cubicBezTo>
                  <a:cubicBezTo>
                    <a:pt x="688" y="0"/>
                    <a:pt x="896" y="208"/>
                    <a:pt x="896" y="448"/>
                  </a:cubicBezTo>
                  <a:lnTo>
                    <a:pt x="896" y="448"/>
                  </a:lnTo>
                  <a:cubicBezTo>
                    <a:pt x="896" y="688"/>
                    <a:pt x="688" y="896"/>
                    <a:pt x="448" y="896"/>
                  </a:cubicBezTo>
                  <a:cubicBezTo>
                    <a:pt x="208" y="896"/>
                    <a:pt x="0" y="688"/>
                    <a:pt x="0" y="448"/>
                  </a:cubicBezTo>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Rectangle 374"/>
            <p:cNvSpPr>
              <a:spLocks noChangeArrowheads="1"/>
            </p:cNvSpPr>
            <p:nvPr/>
          </p:nvSpPr>
          <p:spPr bwMode="auto">
            <a:xfrm>
              <a:off x="1897" y="1957"/>
              <a:ext cx="19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数据</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3" name="Freeform 376"/>
            <p:cNvSpPr>
              <a:spLocks/>
            </p:cNvSpPr>
            <p:nvPr/>
          </p:nvSpPr>
          <p:spPr bwMode="auto">
            <a:xfrm>
              <a:off x="2963" y="1769"/>
              <a:ext cx="515" cy="526"/>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201"/>
                    <a:pt x="201" y="0"/>
                    <a:pt x="448" y="0"/>
                  </a:cubicBezTo>
                  <a:cubicBezTo>
                    <a:pt x="696" y="0"/>
                    <a:pt x="896" y="201"/>
                    <a:pt x="896" y="448"/>
                  </a:cubicBezTo>
                  <a:lnTo>
                    <a:pt x="896" y="448"/>
                  </a:lnTo>
                  <a:cubicBezTo>
                    <a:pt x="896" y="696"/>
                    <a:pt x="696" y="896"/>
                    <a:pt x="448" y="896"/>
                  </a:cubicBezTo>
                  <a:cubicBezTo>
                    <a:pt x="201" y="896"/>
                    <a:pt x="0" y="696"/>
                    <a:pt x="0" y="448"/>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 name="Rectangle 378"/>
            <p:cNvSpPr>
              <a:spLocks noChangeArrowheads="1"/>
            </p:cNvSpPr>
            <p:nvPr/>
          </p:nvSpPr>
          <p:spPr bwMode="auto">
            <a:xfrm>
              <a:off x="2945" y="1750"/>
              <a:ext cx="524"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Rectangle 381"/>
            <p:cNvSpPr>
              <a:spLocks noChangeArrowheads="1"/>
            </p:cNvSpPr>
            <p:nvPr/>
          </p:nvSpPr>
          <p:spPr bwMode="auto">
            <a:xfrm>
              <a:off x="2945" y="1835"/>
              <a:ext cx="524" cy="65"/>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Rectangle 382"/>
            <p:cNvSpPr>
              <a:spLocks noChangeArrowheads="1"/>
            </p:cNvSpPr>
            <p:nvPr/>
          </p:nvSpPr>
          <p:spPr bwMode="auto">
            <a:xfrm>
              <a:off x="2945" y="1900"/>
              <a:ext cx="524" cy="3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Rectangle 383"/>
            <p:cNvSpPr>
              <a:spLocks noChangeArrowheads="1"/>
            </p:cNvSpPr>
            <p:nvPr/>
          </p:nvSpPr>
          <p:spPr bwMode="auto">
            <a:xfrm>
              <a:off x="2945" y="1938"/>
              <a:ext cx="524" cy="28"/>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Rectangle 384"/>
            <p:cNvSpPr>
              <a:spLocks noChangeArrowheads="1"/>
            </p:cNvSpPr>
            <p:nvPr/>
          </p:nvSpPr>
          <p:spPr bwMode="auto">
            <a:xfrm>
              <a:off x="2945" y="1966"/>
              <a:ext cx="524" cy="3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Rectangle 385"/>
            <p:cNvSpPr>
              <a:spLocks noChangeArrowheads="1"/>
            </p:cNvSpPr>
            <p:nvPr/>
          </p:nvSpPr>
          <p:spPr bwMode="auto">
            <a:xfrm>
              <a:off x="2945" y="2004"/>
              <a:ext cx="524" cy="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Rectangle 386"/>
            <p:cNvSpPr>
              <a:spLocks noChangeArrowheads="1"/>
            </p:cNvSpPr>
            <p:nvPr/>
          </p:nvSpPr>
          <p:spPr bwMode="auto">
            <a:xfrm>
              <a:off x="2945" y="2032"/>
              <a:ext cx="524" cy="37"/>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Rectangle 388"/>
            <p:cNvSpPr>
              <a:spLocks noChangeArrowheads="1"/>
            </p:cNvSpPr>
            <p:nvPr/>
          </p:nvSpPr>
          <p:spPr bwMode="auto">
            <a:xfrm>
              <a:off x="2945" y="2098"/>
              <a:ext cx="524" cy="6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Rectangle 392"/>
            <p:cNvSpPr>
              <a:spLocks noChangeArrowheads="1"/>
            </p:cNvSpPr>
            <p:nvPr/>
          </p:nvSpPr>
          <p:spPr bwMode="auto">
            <a:xfrm>
              <a:off x="2945" y="2267"/>
              <a:ext cx="524" cy="1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93"/>
            <p:cNvSpPr>
              <a:spLocks/>
            </p:cNvSpPr>
            <p:nvPr/>
          </p:nvSpPr>
          <p:spPr bwMode="auto">
            <a:xfrm>
              <a:off x="2945" y="1750"/>
              <a:ext cx="515" cy="526"/>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208"/>
                    <a:pt x="208" y="0"/>
                    <a:pt x="448" y="0"/>
                  </a:cubicBezTo>
                  <a:cubicBezTo>
                    <a:pt x="688" y="0"/>
                    <a:pt x="896" y="208"/>
                    <a:pt x="896" y="448"/>
                  </a:cubicBezTo>
                  <a:lnTo>
                    <a:pt x="896" y="448"/>
                  </a:lnTo>
                  <a:cubicBezTo>
                    <a:pt x="896" y="688"/>
                    <a:pt x="688" y="896"/>
                    <a:pt x="448" y="896"/>
                  </a:cubicBezTo>
                  <a:cubicBezTo>
                    <a:pt x="208" y="896"/>
                    <a:pt x="0" y="688"/>
                    <a:pt x="0" y="448"/>
                  </a:cubicBezTo>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91" name="Group 396"/>
            <p:cNvGrpSpPr>
              <a:grpSpLocks/>
            </p:cNvGrpSpPr>
            <p:nvPr/>
          </p:nvGrpSpPr>
          <p:grpSpPr bwMode="auto">
            <a:xfrm>
              <a:off x="3009" y="1881"/>
              <a:ext cx="483" cy="480"/>
              <a:chOff x="3009" y="1881"/>
              <a:chExt cx="483" cy="480"/>
            </a:xfrm>
          </p:grpSpPr>
          <p:sp>
            <p:nvSpPr>
              <p:cNvPr id="489" name="Rectangle 394"/>
              <p:cNvSpPr>
                <a:spLocks noChangeArrowheads="1"/>
              </p:cNvSpPr>
              <p:nvPr/>
            </p:nvSpPr>
            <p:spPr bwMode="auto">
              <a:xfrm>
                <a:off x="3009" y="1881"/>
                <a:ext cx="48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panose="020B0604020202020204" pitchFamily="34" charset="0"/>
                  </a:rPr>
                  <a:t>特征，</a:t>
                </a:r>
                <a:endParaRPr kumimoji="0" lang="en-US" altLang="zh-CN"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panose="020B0604020202020204" pitchFamily="34" charset="0"/>
                  </a:rPr>
                  <a:t>（标签）</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490" name="Rectangle 395"/>
              <p:cNvSpPr>
                <a:spLocks noChangeArrowheads="1"/>
              </p:cNvSpPr>
              <p:nvPr/>
            </p:nvSpPr>
            <p:spPr bwMode="auto">
              <a:xfrm>
                <a:off x="3074" y="2041"/>
                <a:ext cx="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5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sp>
          <p:nvSpPr>
            <p:cNvPr id="392" name="Rectangle 397"/>
            <p:cNvSpPr>
              <a:spLocks noChangeArrowheads="1"/>
            </p:cNvSpPr>
            <p:nvPr/>
          </p:nvSpPr>
          <p:spPr bwMode="auto">
            <a:xfrm>
              <a:off x="3920" y="1731"/>
              <a:ext cx="524" cy="536"/>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98"/>
            <p:cNvSpPr>
              <a:spLocks/>
            </p:cNvSpPr>
            <p:nvPr/>
          </p:nvSpPr>
          <p:spPr bwMode="auto">
            <a:xfrm>
              <a:off x="3920" y="1731"/>
              <a:ext cx="514" cy="526"/>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201"/>
                    <a:pt x="201" y="0"/>
                    <a:pt x="448" y="0"/>
                  </a:cubicBezTo>
                  <a:cubicBezTo>
                    <a:pt x="696" y="0"/>
                    <a:pt x="896" y="201"/>
                    <a:pt x="896" y="448"/>
                  </a:cubicBezTo>
                  <a:lnTo>
                    <a:pt x="896" y="448"/>
                  </a:lnTo>
                  <a:cubicBezTo>
                    <a:pt x="896" y="696"/>
                    <a:pt x="696" y="896"/>
                    <a:pt x="448" y="896"/>
                  </a:cubicBezTo>
                  <a:cubicBezTo>
                    <a:pt x="201" y="896"/>
                    <a:pt x="0" y="696"/>
                    <a:pt x="0" y="448"/>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4" name="Rectangle 399"/>
            <p:cNvSpPr>
              <a:spLocks noChangeArrowheads="1"/>
            </p:cNvSpPr>
            <p:nvPr/>
          </p:nvSpPr>
          <p:spPr bwMode="auto">
            <a:xfrm>
              <a:off x="3920" y="1731"/>
              <a:ext cx="524" cy="536"/>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Rectangle 400"/>
            <p:cNvSpPr>
              <a:spLocks noChangeArrowheads="1"/>
            </p:cNvSpPr>
            <p:nvPr/>
          </p:nvSpPr>
          <p:spPr bwMode="auto">
            <a:xfrm>
              <a:off x="3901" y="1712"/>
              <a:ext cx="524"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Rectangle 401"/>
            <p:cNvSpPr>
              <a:spLocks noChangeArrowheads="1"/>
            </p:cNvSpPr>
            <p:nvPr/>
          </p:nvSpPr>
          <p:spPr bwMode="auto">
            <a:xfrm>
              <a:off x="3901" y="1731"/>
              <a:ext cx="524" cy="3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Rectangle 402"/>
            <p:cNvSpPr>
              <a:spLocks noChangeArrowheads="1"/>
            </p:cNvSpPr>
            <p:nvPr/>
          </p:nvSpPr>
          <p:spPr bwMode="auto">
            <a:xfrm>
              <a:off x="3901" y="1769"/>
              <a:ext cx="524" cy="2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Rectangle 403"/>
            <p:cNvSpPr>
              <a:spLocks noChangeArrowheads="1"/>
            </p:cNvSpPr>
            <p:nvPr/>
          </p:nvSpPr>
          <p:spPr bwMode="auto">
            <a:xfrm>
              <a:off x="3901" y="1797"/>
              <a:ext cx="524" cy="6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Rectangle 404"/>
            <p:cNvSpPr>
              <a:spLocks noChangeArrowheads="1"/>
            </p:cNvSpPr>
            <p:nvPr/>
          </p:nvSpPr>
          <p:spPr bwMode="auto">
            <a:xfrm>
              <a:off x="3901" y="1863"/>
              <a:ext cx="524" cy="37"/>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Rectangle 405"/>
            <p:cNvSpPr>
              <a:spLocks noChangeArrowheads="1"/>
            </p:cNvSpPr>
            <p:nvPr/>
          </p:nvSpPr>
          <p:spPr bwMode="auto">
            <a:xfrm>
              <a:off x="3901" y="1900"/>
              <a:ext cx="524" cy="28"/>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Rectangle 406"/>
            <p:cNvSpPr>
              <a:spLocks noChangeArrowheads="1"/>
            </p:cNvSpPr>
            <p:nvPr/>
          </p:nvSpPr>
          <p:spPr bwMode="auto">
            <a:xfrm>
              <a:off x="3901" y="1928"/>
              <a:ext cx="524" cy="3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Rectangle 407"/>
            <p:cNvSpPr>
              <a:spLocks noChangeArrowheads="1"/>
            </p:cNvSpPr>
            <p:nvPr/>
          </p:nvSpPr>
          <p:spPr bwMode="auto">
            <a:xfrm>
              <a:off x="3901" y="1966"/>
              <a:ext cx="524" cy="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Rectangle 408"/>
            <p:cNvSpPr>
              <a:spLocks noChangeArrowheads="1"/>
            </p:cNvSpPr>
            <p:nvPr/>
          </p:nvSpPr>
          <p:spPr bwMode="auto">
            <a:xfrm>
              <a:off x="3901" y="1994"/>
              <a:ext cx="524" cy="38"/>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Rectangle 409"/>
            <p:cNvSpPr>
              <a:spLocks noChangeArrowheads="1"/>
            </p:cNvSpPr>
            <p:nvPr/>
          </p:nvSpPr>
          <p:spPr bwMode="auto">
            <a:xfrm>
              <a:off x="3901" y="2032"/>
              <a:ext cx="524" cy="2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Rectangle 410"/>
            <p:cNvSpPr>
              <a:spLocks noChangeArrowheads="1"/>
            </p:cNvSpPr>
            <p:nvPr/>
          </p:nvSpPr>
          <p:spPr bwMode="auto">
            <a:xfrm>
              <a:off x="3901" y="2060"/>
              <a:ext cx="524" cy="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Rectangle 411"/>
            <p:cNvSpPr>
              <a:spLocks noChangeArrowheads="1"/>
            </p:cNvSpPr>
            <p:nvPr/>
          </p:nvSpPr>
          <p:spPr bwMode="auto">
            <a:xfrm>
              <a:off x="3901" y="2126"/>
              <a:ext cx="524" cy="37"/>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Rectangle 412"/>
            <p:cNvSpPr>
              <a:spLocks noChangeArrowheads="1"/>
            </p:cNvSpPr>
            <p:nvPr/>
          </p:nvSpPr>
          <p:spPr bwMode="auto">
            <a:xfrm>
              <a:off x="3901" y="2163"/>
              <a:ext cx="524" cy="29"/>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Rectangle 413"/>
            <p:cNvSpPr>
              <a:spLocks noChangeArrowheads="1"/>
            </p:cNvSpPr>
            <p:nvPr/>
          </p:nvSpPr>
          <p:spPr bwMode="auto">
            <a:xfrm>
              <a:off x="3901" y="2192"/>
              <a:ext cx="524" cy="3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Rectangle 414"/>
            <p:cNvSpPr>
              <a:spLocks noChangeArrowheads="1"/>
            </p:cNvSpPr>
            <p:nvPr/>
          </p:nvSpPr>
          <p:spPr bwMode="auto">
            <a:xfrm>
              <a:off x="3901" y="2229"/>
              <a:ext cx="524" cy="1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415"/>
            <p:cNvSpPr>
              <a:spLocks/>
            </p:cNvSpPr>
            <p:nvPr/>
          </p:nvSpPr>
          <p:spPr bwMode="auto">
            <a:xfrm>
              <a:off x="3901" y="1712"/>
              <a:ext cx="515" cy="527"/>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208"/>
                    <a:pt x="208" y="0"/>
                    <a:pt x="448" y="0"/>
                  </a:cubicBezTo>
                  <a:cubicBezTo>
                    <a:pt x="688" y="0"/>
                    <a:pt x="896" y="208"/>
                    <a:pt x="896" y="448"/>
                  </a:cubicBezTo>
                  <a:lnTo>
                    <a:pt x="896" y="448"/>
                  </a:lnTo>
                  <a:cubicBezTo>
                    <a:pt x="896" y="688"/>
                    <a:pt x="688" y="896"/>
                    <a:pt x="448" y="896"/>
                  </a:cubicBezTo>
                  <a:cubicBezTo>
                    <a:pt x="208" y="896"/>
                    <a:pt x="0" y="688"/>
                    <a:pt x="0" y="448"/>
                  </a:cubicBezTo>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Rectangle 416"/>
            <p:cNvSpPr>
              <a:spLocks noChangeArrowheads="1"/>
            </p:cNvSpPr>
            <p:nvPr/>
          </p:nvSpPr>
          <p:spPr bwMode="auto">
            <a:xfrm>
              <a:off x="4030" y="1918"/>
              <a:ext cx="19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模型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2" name="Rectangle 417"/>
            <p:cNvSpPr>
              <a:spLocks noChangeArrowheads="1"/>
            </p:cNvSpPr>
            <p:nvPr/>
          </p:nvSpPr>
          <p:spPr bwMode="auto">
            <a:xfrm>
              <a:off x="3166" y="3441"/>
              <a:ext cx="524" cy="536"/>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418"/>
            <p:cNvSpPr>
              <a:spLocks/>
            </p:cNvSpPr>
            <p:nvPr/>
          </p:nvSpPr>
          <p:spPr bwMode="auto">
            <a:xfrm>
              <a:off x="3166" y="3450"/>
              <a:ext cx="514" cy="526"/>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201"/>
                    <a:pt x="201" y="0"/>
                    <a:pt x="448" y="0"/>
                  </a:cubicBezTo>
                  <a:cubicBezTo>
                    <a:pt x="696" y="0"/>
                    <a:pt x="896" y="201"/>
                    <a:pt x="896" y="448"/>
                  </a:cubicBezTo>
                  <a:lnTo>
                    <a:pt x="896" y="448"/>
                  </a:lnTo>
                  <a:cubicBezTo>
                    <a:pt x="896" y="695"/>
                    <a:pt x="696" y="896"/>
                    <a:pt x="448" y="896"/>
                  </a:cubicBezTo>
                  <a:cubicBezTo>
                    <a:pt x="201" y="896"/>
                    <a:pt x="0" y="695"/>
                    <a:pt x="0" y="448"/>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4" name="Rectangle 419"/>
            <p:cNvSpPr>
              <a:spLocks noChangeArrowheads="1"/>
            </p:cNvSpPr>
            <p:nvPr/>
          </p:nvSpPr>
          <p:spPr bwMode="auto">
            <a:xfrm>
              <a:off x="3166" y="3441"/>
              <a:ext cx="524" cy="536"/>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Rectangle 420"/>
            <p:cNvSpPr>
              <a:spLocks noChangeArrowheads="1"/>
            </p:cNvSpPr>
            <p:nvPr/>
          </p:nvSpPr>
          <p:spPr bwMode="auto">
            <a:xfrm>
              <a:off x="3147" y="3432"/>
              <a:ext cx="524"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Rectangle 421"/>
            <p:cNvSpPr>
              <a:spLocks noChangeArrowheads="1"/>
            </p:cNvSpPr>
            <p:nvPr/>
          </p:nvSpPr>
          <p:spPr bwMode="auto">
            <a:xfrm>
              <a:off x="3147" y="3451"/>
              <a:ext cx="524" cy="37"/>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Rectangle 422"/>
            <p:cNvSpPr>
              <a:spLocks noChangeArrowheads="1"/>
            </p:cNvSpPr>
            <p:nvPr/>
          </p:nvSpPr>
          <p:spPr bwMode="auto">
            <a:xfrm>
              <a:off x="3147" y="3488"/>
              <a:ext cx="524" cy="29"/>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Rectangle 423"/>
            <p:cNvSpPr>
              <a:spLocks noChangeArrowheads="1"/>
            </p:cNvSpPr>
            <p:nvPr/>
          </p:nvSpPr>
          <p:spPr bwMode="auto">
            <a:xfrm>
              <a:off x="3147" y="3517"/>
              <a:ext cx="524" cy="65"/>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Rectangle 424"/>
            <p:cNvSpPr>
              <a:spLocks noChangeArrowheads="1"/>
            </p:cNvSpPr>
            <p:nvPr/>
          </p:nvSpPr>
          <p:spPr bwMode="auto">
            <a:xfrm>
              <a:off x="3147" y="3582"/>
              <a:ext cx="524" cy="3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Rectangle 425"/>
            <p:cNvSpPr>
              <a:spLocks noChangeArrowheads="1"/>
            </p:cNvSpPr>
            <p:nvPr/>
          </p:nvSpPr>
          <p:spPr bwMode="auto">
            <a:xfrm>
              <a:off x="3147" y="3620"/>
              <a:ext cx="524" cy="28"/>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Rectangle 426"/>
            <p:cNvSpPr>
              <a:spLocks noChangeArrowheads="1"/>
            </p:cNvSpPr>
            <p:nvPr/>
          </p:nvSpPr>
          <p:spPr bwMode="auto">
            <a:xfrm>
              <a:off x="3147" y="3648"/>
              <a:ext cx="524" cy="38"/>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Rectangle 427"/>
            <p:cNvSpPr>
              <a:spLocks noChangeArrowheads="1"/>
            </p:cNvSpPr>
            <p:nvPr/>
          </p:nvSpPr>
          <p:spPr bwMode="auto">
            <a:xfrm>
              <a:off x="3147" y="3686"/>
              <a:ext cx="524" cy="2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Rectangle 428"/>
            <p:cNvSpPr>
              <a:spLocks noChangeArrowheads="1"/>
            </p:cNvSpPr>
            <p:nvPr/>
          </p:nvSpPr>
          <p:spPr bwMode="auto">
            <a:xfrm>
              <a:off x="3147" y="3714"/>
              <a:ext cx="524" cy="37"/>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Rectangle 429"/>
            <p:cNvSpPr>
              <a:spLocks noChangeArrowheads="1"/>
            </p:cNvSpPr>
            <p:nvPr/>
          </p:nvSpPr>
          <p:spPr bwMode="auto">
            <a:xfrm>
              <a:off x="3147" y="3751"/>
              <a:ext cx="524" cy="2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Rectangle 430"/>
            <p:cNvSpPr>
              <a:spLocks noChangeArrowheads="1"/>
            </p:cNvSpPr>
            <p:nvPr/>
          </p:nvSpPr>
          <p:spPr bwMode="auto">
            <a:xfrm>
              <a:off x="3147" y="3780"/>
              <a:ext cx="524" cy="6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Rectangle 431"/>
            <p:cNvSpPr>
              <a:spLocks noChangeArrowheads="1"/>
            </p:cNvSpPr>
            <p:nvPr/>
          </p:nvSpPr>
          <p:spPr bwMode="auto">
            <a:xfrm>
              <a:off x="3147" y="3845"/>
              <a:ext cx="524" cy="3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Rectangle 432"/>
            <p:cNvSpPr>
              <a:spLocks noChangeArrowheads="1"/>
            </p:cNvSpPr>
            <p:nvPr/>
          </p:nvSpPr>
          <p:spPr bwMode="auto">
            <a:xfrm>
              <a:off x="3147" y="3883"/>
              <a:ext cx="524" cy="28"/>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Rectangle 433"/>
            <p:cNvSpPr>
              <a:spLocks noChangeArrowheads="1"/>
            </p:cNvSpPr>
            <p:nvPr/>
          </p:nvSpPr>
          <p:spPr bwMode="auto">
            <a:xfrm>
              <a:off x="3147" y="3911"/>
              <a:ext cx="524" cy="3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Rectangle 434"/>
            <p:cNvSpPr>
              <a:spLocks noChangeArrowheads="1"/>
            </p:cNvSpPr>
            <p:nvPr/>
          </p:nvSpPr>
          <p:spPr bwMode="auto">
            <a:xfrm>
              <a:off x="3147" y="3949"/>
              <a:ext cx="524" cy="19"/>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435"/>
            <p:cNvSpPr>
              <a:spLocks/>
            </p:cNvSpPr>
            <p:nvPr/>
          </p:nvSpPr>
          <p:spPr bwMode="auto">
            <a:xfrm>
              <a:off x="3147" y="3432"/>
              <a:ext cx="515" cy="526"/>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192"/>
                    <a:pt x="208" y="0"/>
                    <a:pt x="448" y="0"/>
                  </a:cubicBezTo>
                  <a:cubicBezTo>
                    <a:pt x="688" y="0"/>
                    <a:pt x="896" y="192"/>
                    <a:pt x="896" y="448"/>
                  </a:cubicBezTo>
                  <a:lnTo>
                    <a:pt x="896" y="448"/>
                  </a:lnTo>
                  <a:cubicBezTo>
                    <a:pt x="896" y="688"/>
                    <a:pt x="688" y="896"/>
                    <a:pt x="448" y="896"/>
                  </a:cubicBezTo>
                  <a:cubicBezTo>
                    <a:pt x="208" y="896"/>
                    <a:pt x="0" y="688"/>
                    <a:pt x="0" y="448"/>
                  </a:cubicBezTo>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Rectangle 436"/>
            <p:cNvSpPr>
              <a:spLocks noChangeArrowheads="1"/>
            </p:cNvSpPr>
            <p:nvPr/>
          </p:nvSpPr>
          <p:spPr bwMode="auto">
            <a:xfrm>
              <a:off x="3276" y="3639"/>
              <a:ext cx="19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模型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2" name="Rectangle 437"/>
            <p:cNvSpPr>
              <a:spLocks noChangeArrowheads="1"/>
            </p:cNvSpPr>
            <p:nvPr/>
          </p:nvSpPr>
          <p:spPr bwMode="auto">
            <a:xfrm>
              <a:off x="2136" y="3366"/>
              <a:ext cx="524" cy="536"/>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438"/>
            <p:cNvSpPr>
              <a:spLocks/>
            </p:cNvSpPr>
            <p:nvPr/>
          </p:nvSpPr>
          <p:spPr bwMode="auto">
            <a:xfrm>
              <a:off x="2136" y="3374"/>
              <a:ext cx="515" cy="527"/>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201"/>
                    <a:pt x="201" y="0"/>
                    <a:pt x="448" y="0"/>
                  </a:cubicBezTo>
                  <a:cubicBezTo>
                    <a:pt x="696" y="0"/>
                    <a:pt x="896" y="201"/>
                    <a:pt x="896" y="448"/>
                  </a:cubicBezTo>
                  <a:lnTo>
                    <a:pt x="896" y="448"/>
                  </a:lnTo>
                  <a:cubicBezTo>
                    <a:pt x="896" y="695"/>
                    <a:pt x="696" y="896"/>
                    <a:pt x="448" y="896"/>
                  </a:cubicBezTo>
                  <a:cubicBezTo>
                    <a:pt x="201" y="896"/>
                    <a:pt x="0" y="695"/>
                    <a:pt x="0" y="448"/>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4" name="Rectangle 439"/>
            <p:cNvSpPr>
              <a:spLocks noChangeArrowheads="1"/>
            </p:cNvSpPr>
            <p:nvPr/>
          </p:nvSpPr>
          <p:spPr bwMode="auto">
            <a:xfrm>
              <a:off x="2136" y="3366"/>
              <a:ext cx="524" cy="536"/>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Rectangle 440"/>
            <p:cNvSpPr>
              <a:spLocks noChangeArrowheads="1"/>
            </p:cNvSpPr>
            <p:nvPr/>
          </p:nvSpPr>
          <p:spPr bwMode="auto">
            <a:xfrm>
              <a:off x="2117" y="3357"/>
              <a:ext cx="524"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Rectangle 441"/>
            <p:cNvSpPr>
              <a:spLocks noChangeArrowheads="1"/>
            </p:cNvSpPr>
            <p:nvPr/>
          </p:nvSpPr>
          <p:spPr bwMode="auto">
            <a:xfrm>
              <a:off x="2117" y="3376"/>
              <a:ext cx="524" cy="37"/>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Rectangle 442"/>
            <p:cNvSpPr>
              <a:spLocks noChangeArrowheads="1"/>
            </p:cNvSpPr>
            <p:nvPr/>
          </p:nvSpPr>
          <p:spPr bwMode="auto">
            <a:xfrm>
              <a:off x="2117" y="3413"/>
              <a:ext cx="524" cy="2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Rectangle 443"/>
            <p:cNvSpPr>
              <a:spLocks noChangeArrowheads="1"/>
            </p:cNvSpPr>
            <p:nvPr/>
          </p:nvSpPr>
          <p:spPr bwMode="auto">
            <a:xfrm>
              <a:off x="2117" y="3441"/>
              <a:ext cx="524" cy="6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Rectangle 444"/>
            <p:cNvSpPr>
              <a:spLocks noChangeArrowheads="1"/>
            </p:cNvSpPr>
            <p:nvPr/>
          </p:nvSpPr>
          <p:spPr bwMode="auto">
            <a:xfrm>
              <a:off x="2117" y="3507"/>
              <a:ext cx="524" cy="3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Rectangle 445"/>
            <p:cNvSpPr>
              <a:spLocks noChangeArrowheads="1"/>
            </p:cNvSpPr>
            <p:nvPr/>
          </p:nvSpPr>
          <p:spPr bwMode="auto">
            <a:xfrm>
              <a:off x="2117" y="3545"/>
              <a:ext cx="524" cy="28"/>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Rectangle 446"/>
            <p:cNvSpPr>
              <a:spLocks noChangeArrowheads="1"/>
            </p:cNvSpPr>
            <p:nvPr/>
          </p:nvSpPr>
          <p:spPr bwMode="auto">
            <a:xfrm>
              <a:off x="2117" y="3573"/>
              <a:ext cx="524" cy="37"/>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Rectangle 447"/>
            <p:cNvSpPr>
              <a:spLocks noChangeArrowheads="1"/>
            </p:cNvSpPr>
            <p:nvPr/>
          </p:nvSpPr>
          <p:spPr bwMode="auto">
            <a:xfrm>
              <a:off x="2117" y="3610"/>
              <a:ext cx="524" cy="2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Rectangle 448"/>
            <p:cNvSpPr>
              <a:spLocks noChangeArrowheads="1"/>
            </p:cNvSpPr>
            <p:nvPr/>
          </p:nvSpPr>
          <p:spPr bwMode="auto">
            <a:xfrm>
              <a:off x="2117" y="3639"/>
              <a:ext cx="524" cy="37"/>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Rectangle 449"/>
            <p:cNvSpPr>
              <a:spLocks noChangeArrowheads="1"/>
            </p:cNvSpPr>
            <p:nvPr/>
          </p:nvSpPr>
          <p:spPr bwMode="auto">
            <a:xfrm>
              <a:off x="2117" y="3676"/>
              <a:ext cx="524" cy="2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Rectangle 450"/>
            <p:cNvSpPr>
              <a:spLocks noChangeArrowheads="1"/>
            </p:cNvSpPr>
            <p:nvPr/>
          </p:nvSpPr>
          <p:spPr bwMode="auto">
            <a:xfrm>
              <a:off x="2117" y="3704"/>
              <a:ext cx="524" cy="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Rectangle 451"/>
            <p:cNvSpPr>
              <a:spLocks noChangeArrowheads="1"/>
            </p:cNvSpPr>
            <p:nvPr/>
          </p:nvSpPr>
          <p:spPr bwMode="auto">
            <a:xfrm>
              <a:off x="2117" y="3770"/>
              <a:ext cx="524" cy="3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Rectangle 452"/>
            <p:cNvSpPr>
              <a:spLocks noChangeArrowheads="1"/>
            </p:cNvSpPr>
            <p:nvPr/>
          </p:nvSpPr>
          <p:spPr bwMode="auto">
            <a:xfrm>
              <a:off x="2117" y="3808"/>
              <a:ext cx="524" cy="28"/>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Rectangle 453"/>
            <p:cNvSpPr>
              <a:spLocks noChangeArrowheads="1"/>
            </p:cNvSpPr>
            <p:nvPr/>
          </p:nvSpPr>
          <p:spPr bwMode="auto">
            <a:xfrm>
              <a:off x="2117" y="3836"/>
              <a:ext cx="524" cy="3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Rectangle 454"/>
            <p:cNvSpPr>
              <a:spLocks noChangeArrowheads="1"/>
            </p:cNvSpPr>
            <p:nvPr/>
          </p:nvSpPr>
          <p:spPr bwMode="auto">
            <a:xfrm>
              <a:off x="2117" y="3874"/>
              <a:ext cx="524" cy="18"/>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455"/>
            <p:cNvSpPr>
              <a:spLocks/>
            </p:cNvSpPr>
            <p:nvPr/>
          </p:nvSpPr>
          <p:spPr bwMode="auto">
            <a:xfrm>
              <a:off x="2117" y="3357"/>
              <a:ext cx="515" cy="526"/>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192"/>
                    <a:pt x="208" y="0"/>
                    <a:pt x="448" y="0"/>
                  </a:cubicBezTo>
                  <a:cubicBezTo>
                    <a:pt x="688" y="0"/>
                    <a:pt x="896" y="192"/>
                    <a:pt x="896" y="448"/>
                  </a:cubicBezTo>
                  <a:lnTo>
                    <a:pt x="896" y="448"/>
                  </a:lnTo>
                  <a:cubicBezTo>
                    <a:pt x="896" y="688"/>
                    <a:pt x="688" y="896"/>
                    <a:pt x="448" y="896"/>
                  </a:cubicBezTo>
                  <a:cubicBezTo>
                    <a:pt x="208" y="896"/>
                    <a:pt x="0" y="688"/>
                    <a:pt x="0" y="448"/>
                  </a:cubicBezTo>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Rectangle 456"/>
            <p:cNvSpPr>
              <a:spLocks noChangeArrowheads="1"/>
            </p:cNvSpPr>
            <p:nvPr/>
          </p:nvSpPr>
          <p:spPr bwMode="auto">
            <a:xfrm>
              <a:off x="2182" y="3564"/>
              <a:ext cx="24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新数据</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52" name="Rectangle 457"/>
            <p:cNvSpPr>
              <a:spLocks noChangeArrowheads="1"/>
            </p:cNvSpPr>
            <p:nvPr/>
          </p:nvSpPr>
          <p:spPr bwMode="auto">
            <a:xfrm>
              <a:off x="4269" y="3366"/>
              <a:ext cx="524" cy="536"/>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458"/>
            <p:cNvSpPr>
              <a:spLocks/>
            </p:cNvSpPr>
            <p:nvPr/>
          </p:nvSpPr>
          <p:spPr bwMode="auto">
            <a:xfrm>
              <a:off x="4269" y="3374"/>
              <a:ext cx="515" cy="527"/>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201"/>
                    <a:pt x="201" y="0"/>
                    <a:pt x="448" y="0"/>
                  </a:cubicBezTo>
                  <a:cubicBezTo>
                    <a:pt x="696" y="0"/>
                    <a:pt x="896" y="201"/>
                    <a:pt x="896" y="448"/>
                  </a:cubicBezTo>
                  <a:lnTo>
                    <a:pt x="896" y="448"/>
                  </a:lnTo>
                  <a:cubicBezTo>
                    <a:pt x="896" y="695"/>
                    <a:pt x="696" y="896"/>
                    <a:pt x="448" y="896"/>
                  </a:cubicBezTo>
                  <a:cubicBezTo>
                    <a:pt x="201" y="896"/>
                    <a:pt x="0" y="695"/>
                    <a:pt x="0" y="448"/>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4" name="Rectangle 459"/>
            <p:cNvSpPr>
              <a:spLocks noChangeArrowheads="1"/>
            </p:cNvSpPr>
            <p:nvPr/>
          </p:nvSpPr>
          <p:spPr bwMode="auto">
            <a:xfrm>
              <a:off x="4269" y="3366"/>
              <a:ext cx="524" cy="536"/>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Rectangle 460"/>
            <p:cNvSpPr>
              <a:spLocks noChangeArrowheads="1"/>
            </p:cNvSpPr>
            <p:nvPr/>
          </p:nvSpPr>
          <p:spPr bwMode="auto">
            <a:xfrm>
              <a:off x="4251" y="3357"/>
              <a:ext cx="524" cy="19"/>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Rectangle 461"/>
            <p:cNvSpPr>
              <a:spLocks noChangeArrowheads="1"/>
            </p:cNvSpPr>
            <p:nvPr/>
          </p:nvSpPr>
          <p:spPr bwMode="auto">
            <a:xfrm>
              <a:off x="4251" y="3376"/>
              <a:ext cx="524" cy="37"/>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Rectangle 462"/>
            <p:cNvSpPr>
              <a:spLocks noChangeArrowheads="1"/>
            </p:cNvSpPr>
            <p:nvPr/>
          </p:nvSpPr>
          <p:spPr bwMode="auto">
            <a:xfrm>
              <a:off x="4251" y="3413"/>
              <a:ext cx="524" cy="2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Rectangle 463"/>
            <p:cNvSpPr>
              <a:spLocks noChangeArrowheads="1"/>
            </p:cNvSpPr>
            <p:nvPr/>
          </p:nvSpPr>
          <p:spPr bwMode="auto">
            <a:xfrm>
              <a:off x="4251" y="3441"/>
              <a:ext cx="524" cy="66"/>
            </a:xfrm>
            <a:prstGeom prst="rect">
              <a:avLst/>
            </a:prstGeom>
            <a:solidFill>
              <a:srgbClr val="F9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Rectangle 464"/>
            <p:cNvSpPr>
              <a:spLocks noChangeArrowheads="1"/>
            </p:cNvSpPr>
            <p:nvPr/>
          </p:nvSpPr>
          <p:spPr bwMode="auto">
            <a:xfrm>
              <a:off x="4251" y="3507"/>
              <a:ext cx="524" cy="38"/>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Rectangle 465"/>
            <p:cNvSpPr>
              <a:spLocks noChangeArrowheads="1"/>
            </p:cNvSpPr>
            <p:nvPr/>
          </p:nvSpPr>
          <p:spPr bwMode="auto">
            <a:xfrm>
              <a:off x="4251" y="3545"/>
              <a:ext cx="524" cy="28"/>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Rectangle 466"/>
            <p:cNvSpPr>
              <a:spLocks noChangeArrowheads="1"/>
            </p:cNvSpPr>
            <p:nvPr/>
          </p:nvSpPr>
          <p:spPr bwMode="auto">
            <a:xfrm>
              <a:off x="4251" y="3573"/>
              <a:ext cx="524" cy="37"/>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Rectangle 467"/>
            <p:cNvSpPr>
              <a:spLocks noChangeArrowheads="1"/>
            </p:cNvSpPr>
            <p:nvPr/>
          </p:nvSpPr>
          <p:spPr bwMode="auto">
            <a:xfrm>
              <a:off x="4251" y="3610"/>
              <a:ext cx="524" cy="2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Rectangle 468"/>
            <p:cNvSpPr>
              <a:spLocks noChangeArrowheads="1"/>
            </p:cNvSpPr>
            <p:nvPr/>
          </p:nvSpPr>
          <p:spPr bwMode="auto">
            <a:xfrm>
              <a:off x="4251" y="3639"/>
              <a:ext cx="524" cy="37"/>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Rectangle 469"/>
            <p:cNvSpPr>
              <a:spLocks noChangeArrowheads="1"/>
            </p:cNvSpPr>
            <p:nvPr/>
          </p:nvSpPr>
          <p:spPr bwMode="auto">
            <a:xfrm>
              <a:off x="4251" y="3676"/>
              <a:ext cx="524" cy="2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Rectangle 470"/>
            <p:cNvSpPr>
              <a:spLocks noChangeArrowheads="1"/>
            </p:cNvSpPr>
            <p:nvPr/>
          </p:nvSpPr>
          <p:spPr bwMode="auto">
            <a:xfrm>
              <a:off x="4251" y="3704"/>
              <a:ext cx="524" cy="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Rectangle 471"/>
            <p:cNvSpPr>
              <a:spLocks noChangeArrowheads="1"/>
            </p:cNvSpPr>
            <p:nvPr/>
          </p:nvSpPr>
          <p:spPr bwMode="auto">
            <a:xfrm>
              <a:off x="4251" y="3770"/>
              <a:ext cx="524" cy="38"/>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Rectangle 472"/>
            <p:cNvSpPr>
              <a:spLocks noChangeArrowheads="1"/>
            </p:cNvSpPr>
            <p:nvPr/>
          </p:nvSpPr>
          <p:spPr bwMode="auto">
            <a:xfrm>
              <a:off x="4251" y="3808"/>
              <a:ext cx="524" cy="28"/>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Rectangle 473"/>
            <p:cNvSpPr>
              <a:spLocks noChangeArrowheads="1"/>
            </p:cNvSpPr>
            <p:nvPr/>
          </p:nvSpPr>
          <p:spPr bwMode="auto">
            <a:xfrm>
              <a:off x="4251" y="3836"/>
              <a:ext cx="524" cy="3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Rectangle 474"/>
            <p:cNvSpPr>
              <a:spLocks noChangeArrowheads="1"/>
            </p:cNvSpPr>
            <p:nvPr/>
          </p:nvSpPr>
          <p:spPr bwMode="auto">
            <a:xfrm>
              <a:off x="4251" y="3874"/>
              <a:ext cx="524" cy="18"/>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475"/>
            <p:cNvSpPr>
              <a:spLocks/>
            </p:cNvSpPr>
            <p:nvPr/>
          </p:nvSpPr>
          <p:spPr bwMode="auto">
            <a:xfrm>
              <a:off x="4251" y="3357"/>
              <a:ext cx="514" cy="526"/>
            </a:xfrm>
            <a:custGeom>
              <a:avLst/>
              <a:gdLst>
                <a:gd name="T0" fmla="*/ 0 w 896"/>
                <a:gd name="T1" fmla="*/ 448 h 896"/>
                <a:gd name="T2" fmla="*/ 448 w 896"/>
                <a:gd name="T3" fmla="*/ 0 h 896"/>
                <a:gd name="T4" fmla="*/ 896 w 896"/>
                <a:gd name="T5" fmla="*/ 448 h 896"/>
                <a:gd name="T6" fmla="*/ 896 w 896"/>
                <a:gd name="T7" fmla="*/ 448 h 896"/>
                <a:gd name="T8" fmla="*/ 448 w 896"/>
                <a:gd name="T9" fmla="*/ 896 h 896"/>
                <a:gd name="T10" fmla="*/ 0 w 896"/>
                <a:gd name="T11" fmla="*/ 448 h 896"/>
              </a:gdLst>
              <a:ahLst/>
              <a:cxnLst>
                <a:cxn ang="0">
                  <a:pos x="T0" y="T1"/>
                </a:cxn>
                <a:cxn ang="0">
                  <a:pos x="T2" y="T3"/>
                </a:cxn>
                <a:cxn ang="0">
                  <a:pos x="T4" y="T5"/>
                </a:cxn>
                <a:cxn ang="0">
                  <a:pos x="T6" y="T7"/>
                </a:cxn>
                <a:cxn ang="0">
                  <a:pos x="T8" y="T9"/>
                </a:cxn>
                <a:cxn ang="0">
                  <a:pos x="T10" y="T11"/>
                </a:cxn>
              </a:cxnLst>
              <a:rect l="0" t="0" r="r" b="b"/>
              <a:pathLst>
                <a:path w="896" h="896">
                  <a:moveTo>
                    <a:pt x="0" y="448"/>
                  </a:moveTo>
                  <a:cubicBezTo>
                    <a:pt x="0" y="192"/>
                    <a:pt x="208" y="0"/>
                    <a:pt x="448" y="0"/>
                  </a:cubicBezTo>
                  <a:cubicBezTo>
                    <a:pt x="688" y="0"/>
                    <a:pt x="896" y="192"/>
                    <a:pt x="896" y="448"/>
                  </a:cubicBezTo>
                  <a:lnTo>
                    <a:pt x="896" y="448"/>
                  </a:lnTo>
                  <a:cubicBezTo>
                    <a:pt x="896" y="688"/>
                    <a:pt x="688" y="896"/>
                    <a:pt x="448" y="896"/>
                  </a:cubicBezTo>
                  <a:cubicBezTo>
                    <a:pt x="208" y="896"/>
                    <a:pt x="0" y="688"/>
                    <a:pt x="0" y="448"/>
                  </a:cubicBezTo>
                </a:path>
              </a:pathLst>
            </a:custGeom>
            <a:noFill/>
            <a:ln w="14288" cap="flat">
              <a:solidFill>
                <a:srgbClr val="545454"/>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Rectangle 476"/>
            <p:cNvSpPr>
              <a:spLocks noChangeArrowheads="1"/>
            </p:cNvSpPr>
            <p:nvPr/>
          </p:nvSpPr>
          <p:spPr bwMode="auto">
            <a:xfrm>
              <a:off x="4379" y="3564"/>
              <a:ext cx="19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结论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2" name="Freeform 477"/>
            <p:cNvSpPr>
              <a:spLocks noEditPoints="1"/>
            </p:cNvSpPr>
            <p:nvPr/>
          </p:nvSpPr>
          <p:spPr bwMode="auto">
            <a:xfrm>
              <a:off x="1470" y="1353"/>
              <a:ext cx="280" cy="359"/>
            </a:xfrm>
            <a:custGeom>
              <a:avLst/>
              <a:gdLst>
                <a:gd name="T0" fmla="*/ 8 w 280"/>
                <a:gd name="T1" fmla="*/ 0 h 359"/>
                <a:gd name="T2" fmla="*/ 261 w 280"/>
                <a:gd name="T3" fmla="*/ 327 h 359"/>
                <a:gd name="T4" fmla="*/ 254 w 280"/>
                <a:gd name="T5" fmla="*/ 333 h 359"/>
                <a:gd name="T6" fmla="*/ 0 w 280"/>
                <a:gd name="T7" fmla="*/ 5 h 359"/>
                <a:gd name="T8" fmla="*/ 8 w 280"/>
                <a:gd name="T9" fmla="*/ 0 h 359"/>
                <a:gd name="T10" fmla="*/ 280 w 280"/>
                <a:gd name="T11" fmla="*/ 359 h 359"/>
                <a:gd name="T12" fmla="*/ 205 w 280"/>
                <a:gd name="T13" fmla="*/ 324 h 359"/>
                <a:gd name="T14" fmla="*/ 263 w 280"/>
                <a:gd name="T15" fmla="*/ 277 h 359"/>
                <a:gd name="T16" fmla="*/ 280 w 280"/>
                <a:gd name="T17"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359">
                  <a:moveTo>
                    <a:pt x="8" y="0"/>
                  </a:moveTo>
                  <a:lnTo>
                    <a:pt x="261" y="327"/>
                  </a:lnTo>
                  <a:lnTo>
                    <a:pt x="254" y="333"/>
                  </a:lnTo>
                  <a:lnTo>
                    <a:pt x="0" y="5"/>
                  </a:lnTo>
                  <a:lnTo>
                    <a:pt x="8" y="0"/>
                  </a:lnTo>
                  <a:close/>
                  <a:moveTo>
                    <a:pt x="280" y="359"/>
                  </a:moveTo>
                  <a:lnTo>
                    <a:pt x="205" y="324"/>
                  </a:lnTo>
                  <a:lnTo>
                    <a:pt x="263" y="277"/>
                  </a:lnTo>
                  <a:lnTo>
                    <a:pt x="280" y="359"/>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478"/>
            <p:cNvSpPr>
              <a:spLocks noEditPoints="1"/>
            </p:cNvSpPr>
            <p:nvPr/>
          </p:nvSpPr>
          <p:spPr bwMode="auto">
            <a:xfrm>
              <a:off x="2096" y="1355"/>
              <a:ext cx="352" cy="380"/>
            </a:xfrm>
            <a:custGeom>
              <a:avLst/>
              <a:gdLst>
                <a:gd name="T0" fmla="*/ 0 w 352"/>
                <a:gd name="T1" fmla="*/ 373 h 380"/>
                <a:gd name="T2" fmla="*/ 324 w 352"/>
                <a:gd name="T3" fmla="*/ 24 h 380"/>
                <a:gd name="T4" fmla="*/ 331 w 352"/>
                <a:gd name="T5" fmla="*/ 31 h 380"/>
                <a:gd name="T6" fmla="*/ 6 w 352"/>
                <a:gd name="T7" fmla="*/ 380 h 380"/>
                <a:gd name="T8" fmla="*/ 0 w 352"/>
                <a:gd name="T9" fmla="*/ 373 h 380"/>
                <a:gd name="T10" fmla="*/ 352 w 352"/>
                <a:gd name="T11" fmla="*/ 0 h 380"/>
                <a:gd name="T12" fmla="*/ 329 w 352"/>
                <a:gd name="T13" fmla="*/ 81 h 380"/>
                <a:gd name="T14" fmla="*/ 275 w 352"/>
                <a:gd name="T15" fmla="*/ 29 h 380"/>
                <a:gd name="T16" fmla="*/ 352 w 352"/>
                <a:gd name="T17"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380">
                  <a:moveTo>
                    <a:pt x="0" y="373"/>
                  </a:moveTo>
                  <a:lnTo>
                    <a:pt x="324" y="24"/>
                  </a:lnTo>
                  <a:lnTo>
                    <a:pt x="331" y="31"/>
                  </a:lnTo>
                  <a:lnTo>
                    <a:pt x="6" y="380"/>
                  </a:lnTo>
                  <a:lnTo>
                    <a:pt x="0" y="373"/>
                  </a:lnTo>
                  <a:close/>
                  <a:moveTo>
                    <a:pt x="352" y="0"/>
                  </a:moveTo>
                  <a:lnTo>
                    <a:pt x="329" y="81"/>
                  </a:lnTo>
                  <a:lnTo>
                    <a:pt x="275" y="29"/>
                  </a:lnTo>
                  <a:lnTo>
                    <a:pt x="352" y="0"/>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4" name="Freeform 479"/>
            <p:cNvSpPr>
              <a:spLocks noEditPoints="1"/>
            </p:cNvSpPr>
            <p:nvPr/>
          </p:nvSpPr>
          <p:spPr bwMode="auto">
            <a:xfrm>
              <a:off x="2813" y="1381"/>
              <a:ext cx="261" cy="331"/>
            </a:xfrm>
            <a:custGeom>
              <a:avLst/>
              <a:gdLst>
                <a:gd name="T0" fmla="*/ 7 w 261"/>
                <a:gd name="T1" fmla="*/ 0 h 331"/>
                <a:gd name="T2" fmla="*/ 242 w 261"/>
                <a:gd name="T3" fmla="*/ 299 h 331"/>
                <a:gd name="T4" fmla="*/ 234 w 261"/>
                <a:gd name="T5" fmla="*/ 305 h 331"/>
                <a:gd name="T6" fmla="*/ 0 w 261"/>
                <a:gd name="T7" fmla="*/ 5 h 331"/>
                <a:gd name="T8" fmla="*/ 7 w 261"/>
                <a:gd name="T9" fmla="*/ 0 h 331"/>
                <a:gd name="T10" fmla="*/ 261 w 261"/>
                <a:gd name="T11" fmla="*/ 331 h 331"/>
                <a:gd name="T12" fmla="*/ 186 w 261"/>
                <a:gd name="T13" fmla="*/ 296 h 331"/>
                <a:gd name="T14" fmla="*/ 243 w 261"/>
                <a:gd name="T15" fmla="*/ 250 h 331"/>
                <a:gd name="T16" fmla="*/ 261 w 261"/>
                <a:gd name="T17"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331">
                  <a:moveTo>
                    <a:pt x="7" y="0"/>
                  </a:moveTo>
                  <a:lnTo>
                    <a:pt x="242" y="299"/>
                  </a:lnTo>
                  <a:lnTo>
                    <a:pt x="234" y="305"/>
                  </a:lnTo>
                  <a:lnTo>
                    <a:pt x="0" y="5"/>
                  </a:lnTo>
                  <a:lnTo>
                    <a:pt x="7" y="0"/>
                  </a:lnTo>
                  <a:close/>
                  <a:moveTo>
                    <a:pt x="261" y="331"/>
                  </a:moveTo>
                  <a:lnTo>
                    <a:pt x="186" y="296"/>
                  </a:lnTo>
                  <a:lnTo>
                    <a:pt x="243" y="250"/>
                  </a:lnTo>
                  <a:lnTo>
                    <a:pt x="261" y="331"/>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5" name="Freeform 480"/>
            <p:cNvSpPr>
              <a:spLocks noEditPoints="1"/>
            </p:cNvSpPr>
            <p:nvPr/>
          </p:nvSpPr>
          <p:spPr bwMode="auto">
            <a:xfrm>
              <a:off x="3769" y="1400"/>
              <a:ext cx="261" cy="341"/>
            </a:xfrm>
            <a:custGeom>
              <a:avLst/>
              <a:gdLst>
                <a:gd name="T0" fmla="*/ 7 w 261"/>
                <a:gd name="T1" fmla="*/ 0 h 341"/>
                <a:gd name="T2" fmla="*/ 242 w 261"/>
                <a:gd name="T3" fmla="*/ 308 h 341"/>
                <a:gd name="T4" fmla="*/ 235 w 261"/>
                <a:gd name="T5" fmla="*/ 314 h 341"/>
                <a:gd name="T6" fmla="*/ 0 w 261"/>
                <a:gd name="T7" fmla="*/ 5 h 341"/>
                <a:gd name="T8" fmla="*/ 7 w 261"/>
                <a:gd name="T9" fmla="*/ 0 h 341"/>
                <a:gd name="T10" fmla="*/ 261 w 261"/>
                <a:gd name="T11" fmla="*/ 341 h 341"/>
                <a:gd name="T12" fmla="*/ 187 w 261"/>
                <a:gd name="T13" fmla="*/ 305 h 341"/>
                <a:gd name="T14" fmla="*/ 245 w 261"/>
                <a:gd name="T15" fmla="*/ 258 h 341"/>
                <a:gd name="T16" fmla="*/ 261 w 261"/>
                <a:gd name="T1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341">
                  <a:moveTo>
                    <a:pt x="7" y="0"/>
                  </a:moveTo>
                  <a:lnTo>
                    <a:pt x="242" y="308"/>
                  </a:lnTo>
                  <a:lnTo>
                    <a:pt x="235" y="314"/>
                  </a:lnTo>
                  <a:lnTo>
                    <a:pt x="0" y="5"/>
                  </a:lnTo>
                  <a:lnTo>
                    <a:pt x="7" y="0"/>
                  </a:lnTo>
                  <a:close/>
                  <a:moveTo>
                    <a:pt x="261" y="341"/>
                  </a:moveTo>
                  <a:lnTo>
                    <a:pt x="187" y="305"/>
                  </a:lnTo>
                  <a:lnTo>
                    <a:pt x="245" y="258"/>
                  </a:lnTo>
                  <a:lnTo>
                    <a:pt x="261" y="341"/>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6" name="Freeform 481"/>
            <p:cNvSpPr>
              <a:spLocks noEditPoints="1"/>
            </p:cNvSpPr>
            <p:nvPr/>
          </p:nvSpPr>
          <p:spPr bwMode="auto">
            <a:xfrm>
              <a:off x="3364" y="1355"/>
              <a:ext cx="243" cy="360"/>
            </a:xfrm>
            <a:custGeom>
              <a:avLst/>
              <a:gdLst>
                <a:gd name="T0" fmla="*/ 0 w 243"/>
                <a:gd name="T1" fmla="*/ 355 h 360"/>
                <a:gd name="T2" fmla="*/ 219 w 243"/>
                <a:gd name="T3" fmla="*/ 29 h 360"/>
                <a:gd name="T4" fmla="*/ 226 w 243"/>
                <a:gd name="T5" fmla="*/ 34 h 360"/>
                <a:gd name="T6" fmla="*/ 8 w 243"/>
                <a:gd name="T7" fmla="*/ 360 h 360"/>
                <a:gd name="T8" fmla="*/ 0 w 243"/>
                <a:gd name="T9" fmla="*/ 355 h 360"/>
                <a:gd name="T10" fmla="*/ 243 w 243"/>
                <a:gd name="T11" fmla="*/ 0 h 360"/>
                <a:gd name="T12" fmla="*/ 232 w 243"/>
                <a:gd name="T13" fmla="*/ 84 h 360"/>
                <a:gd name="T14" fmla="*/ 171 w 243"/>
                <a:gd name="T15" fmla="*/ 41 h 360"/>
                <a:gd name="T16" fmla="*/ 243 w 243"/>
                <a:gd name="T17"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360">
                  <a:moveTo>
                    <a:pt x="0" y="355"/>
                  </a:moveTo>
                  <a:lnTo>
                    <a:pt x="219" y="29"/>
                  </a:lnTo>
                  <a:lnTo>
                    <a:pt x="226" y="34"/>
                  </a:lnTo>
                  <a:lnTo>
                    <a:pt x="8" y="360"/>
                  </a:lnTo>
                  <a:lnTo>
                    <a:pt x="0" y="355"/>
                  </a:lnTo>
                  <a:close/>
                  <a:moveTo>
                    <a:pt x="243" y="0"/>
                  </a:moveTo>
                  <a:lnTo>
                    <a:pt x="232" y="84"/>
                  </a:lnTo>
                  <a:lnTo>
                    <a:pt x="171" y="41"/>
                  </a:lnTo>
                  <a:lnTo>
                    <a:pt x="243" y="0"/>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7" name="Freeform 482"/>
            <p:cNvSpPr>
              <a:spLocks noEditPoints="1"/>
            </p:cNvSpPr>
            <p:nvPr/>
          </p:nvSpPr>
          <p:spPr bwMode="auto">
            <a:xfrm>
              <a:off x="4395" y="1374"/>
              <a:ext cx="260" cy="267"/>
            </a:xfrm>
            <a:custGeom>
              <a:avLst/>
              <a:gdLst>
                <a:gd name="T0" fmla="*/ 0 w 260"/>
                <a:gd name="T1" fmla="*/ 260 h 267"/>
                <a:gd name="T2" fmla="*/ 231 w 260"/>
                <a:gd name="T3" fmla="*/ 24 h 267"/>
                <a:gd name="T4" fmla="*/ 238 w 260"/>
                <a:gd name="T5" fmla="*/ 30 h 267"/>
                <a:gd name="T6" fmla="*/ 6 w 260"/>
                <a:gd name="T7" fmla="*/ 267 h 267"/>
                <a:gd name="T8" fmla="*/ 0 w 260"/>
                <a:gd name="T9" fmla="*/ 260 h 267"/>
                <a:gd name="T10" fmla="*/ 260 w 260"/>
                <a:gd name="T11" fmla="*/ 0 h 267"/>
                <a:gd name="T12" fmla="*/ 234 w 260"/>
                <a:gd name="T13" fmla="*/ 80 h 267"/>
                <a:gd name="T14" fmla="*/ 182 w 260"/>
                <a:gd name="T15" fmla="*/ 27 h 267"/>
                <a:gd name="T16" fmla="*/ 260 w 260"/>
                <a:gd name="T1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67">
                  <a:moveTo>
                    <a:pt x="0" y="260"/>
                  </a:moveTo>
                  <a:lnTo>
                    <a:pt x="231" y="24"/>
                  </a:lnTo>
                  <a:lnTo>
                    <a:pt x="238" y="30"/>
                  </a:lnTo>
                  <a:lnTo>
                    <a:pt x="6" y="267"/>
                  </a:lnTo>
                  <a:lnTo>
                    <a:pt x="0" y="260"/>
                  </a:lnTo>
                  <a:close/>
                  <a:moveTo>
                    <a:pt x="260" y="0"/>
                  </a:moveTo>
                  <a:lnTo>
                    <a:pt x="234" y="80"/>
                  </a:lnTo>
                  <a:lnTo>
                    <a:pt x="182" y="27"/>
                  </a:lnTo>
                  <a:lnTo>
                    <a:pt x="260" y="0"/>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8" name="Freeform 483"/>
            <p:cNvSpPr>
              <a:spLocks noEditPoints="1"/>
            </p:cNvSpPr>
            <p:nvPr/>
          </p:nvSpPr>
          <p:spPr bwMode="auto">
            <a:xfrm>
              <a:off x="3956" y="1111"/>
              <a:ext cx="460" cy="75"/>
            </a:xfrm>
            <a:custGeom>
              <a:avLst/>
              <a:gdLst>
                <a:gd name="T0" fmla="*/ 460 w 460"/>
                <a:gd name="T1" fmla="*/ 42 h 75"/>
                <a:gd name="T2" fmla="*/ 37 w 460"/>
                <a:gd name="T3" fmla="*/ 42 h 75"/>
                <a:gd name="T4" fmla="*/ 37 w 460"/>
                <a:gd name="T5" fmla="*/ 33 h 75"/>
                <a:gd name="T6" fmla="*/ 460 w 460"/>
                <a:gd name="T7" fmla="*/ 33 h 75"/>
                <a:gd name="T8" fmla="*/ 460 w 460"/>
                <a:gd name="T9" fmla="*/ 42 h 75"/>
                <a:gd name="T10" fmla="*/ 0 w 460"/>
                <a:gd name="T11" fmla="*/ 38 h 75"/>
                <a:gd name="T12" fmla="*/ 74 w 460"/>
                <a:gd name="T13" fmla="*/ 0 h 75"/>
                <a:gd name="T14" fmla="*/ 74 w 460"/>
                <a:gd name="T15" fmla="*/ 75 h 75"/>
                <a:gd name="T16" fmla="*/ 0 w 460"/>
                <a:gd name="T17"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75">
                  <a:moveTo>
                    <a:pt x="460" y="42"/>
                  </a:moveTo>
                  <a:lnTo>
                    <a:pt x="37" y="42"/>
                  </a:lnTo>
                  <a:lnTo>
                    <a:pt x="37" y="33"/>
                  </a:lnTo>
                  <a:lnTo>
                    <a:pt x="460" y="33"/>
                  </a:lnTo>
                  <a:lnTo>
                    <a:pt x="460" y="42"/>
                  </a:lnTo>
                  <a:close/>
                  <a:moveTo>
                    <a:pt x="0" y="38"/>
                  </a:moveTo>
                  <a:lnTo>
                    <a:pt x="74" y="0"/>
                  </a:lnTo>
                  <a:lnTo>
                    <a:pt x="74" y="75"/>
                  </a:lnTo>
                  <a:lnTo>
                    <a:pt x="0" y="38"/>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9" name="Freeform 484"/>
            <p:cNvSpPr>
              <a:spLocks noEditPoints="1"/>
            </p:cNvSpPr>
            <p:nvPr/>
          </p:nvSpPr>
          <p:spPr bwMode="auto">
            <a:xfrm>
              <a:off x="3441" y="2085"/>
              <a:ext cx="556" cy="614"/>
            </a:xfrm>
            <a:custGeom>
              <a:avLst/>
              <a:gdLst>
                <a:gd name="T0" fmla="*/ 556 w 556"/>
                <a:gd name="T1" fmla="*/ 7 h 614"/>
                <a:gd name="T2" fmla="*/ 29 w 556"/>
                <a:gd name="T3" fmla="*/ 590 h 614"/>
                <a:gd name="T4" fmla="*/ 22 w 556"/>
                <a:gd name="T5" fmla="*/ 583 h 614"/>
                <a:gd name="T6" fmla="*/ 549 w 556"/>
                <a:gd name="T7" fmla="*/ 0 h 614"/>
                <a:gd name="T8" fmla="*/ 556 w 556"/>
                <a:gd name="T9" fmla="*/ 7 h 614"/>
                <a:gd name="T10" fmla="*/ 0 w 556"/>
                <a:gd name="T11" fmla="*/ 614 h 614"/>
                <a:gd name="T12" fmla="*/ 23 w 556"/>
                <a:gd name="T13" fmla="*/ 534 h 614"/>
                <a:gd name="T14" fmla="*/ 77 w 556"/>
                <a:gd name="T15" fmla="*/ 585 h 614"/>
                <a:gd name="T16" fmla="*/ 0 w 556"/>
                <a:gd name="T17" fmla="*/ 61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614">
                  <a:moveTo>
                    <a:pt x="556" y="7"/>
                  </a:moveTo>
                  <a:lnTo>
                    <a:pt x="29" y="590"/>
                  </a:lnTo>
                  <a:lnTo>
                    <a:pt x="22" y="583"/>
                  </a:lnTo>
                  <a:lnTo>
                    <a:pt x="549" y="0"/>
                  </a:lnTo>
                  <a:lnTo>
                    <a:pt x="556" y="7"/>
                  </a:lnTo>
                  <a:close/>
                  <a:moveTo>
                    <a:pt x="0" y="614"/>
                  </a:moveTo>
                  <a:lnTo>
                    <a:pt x="23" y="534"/>
                  </a:lnTo>
                  <a:lnTo>
                    <a:pt x="77" y="585"/>
                  </a:lnTo>
                  <a:lnTo>
                    <a:pt x="0" y="614"/>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0" name="Freeform 485"/>
            <p:cNvSpPr>
              <a:spLocks noEditPoints="1"/>
            </p:cNvSpPr>
            <p:nvPr/>
          </p:nvSpPr>
          <p:spPr bwMode="auto">
            <a:xfrm>
              <a:off x="3378" y="3112"/>
              <a:ext cx="73" cy="282"/>
            </a:xfrm>
            <a:custGeom>
              <a:avLst/>
              <a:gdLst>
                <a:gd name="T0" fmla="*/ 68 w 73"/>
                <a:gd name="T1" fmla="*/ 2 h 282"/>
                <a:gd name="T2" fmla="*/ 36 w 73"/>
                <a:gd name="T3" fmla="*/ 246 h 282"/>
                <a:gd name="T4" fmla="*/ 27 w 73"/>
                <a:gd name="T5" fmla="*/ 245 h 282"/>
                <a:gd name="T6" fmla="*/ 59 w 73"/>
                <a:gd name="T7" fmla="*/ 0 h 282"/>
                <a:gd name="T8" fmla="*/ 68 w 73"/>
                <a:gd name="T9" fmla="*/ 2 h 282"/>
                <a:gd name="T10" fmla="*/ 27 w 73"/>
                <a:gd name="T11" fmla="*/ 282 h 282"/>
                <a:gd name="T12" fmla="*/ 0 w 73"/>
                <a:gd name="T13" fmla="*/ 203 h 282"/>
                <a:gd name="T14" fmla="*/ 73 w 73"/>
                <a:gd name="T15" fmla="*/ 213 h 282"/>
                <a:gd name="T16" fmla="*/ 27 w 73"/>
                <a:gd name="T17"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82">
                  <a:moveTo>
                    <a:pt x="68" y="2"/>
                  </a:moveTo>
                  <a:lnTo>
                    <a:pt x="36" y="246"/>
                  </a:lnTo>
                  <a:lnTo>
                    <a:pt x="27" y="245"/>
                  </a:lnTo>
                  <a:lnTo>
                    <a:pt x="59" y="0"/>
                  </a:lnTo>
                  <a:lnTo>
                    <a:pt x="68" y="2"/>
                  </a:lnTo>
                  <a:close/>
                  <a:moveTo>
                    <a:pt x="27" y="282"/>
                  </a:moveTo>
                  <a:lnTo>
                    <a:pt x="0" y="203"/>
                  </a:lnTo>
                  <a:lnTo>
                    <a:pt x="73" y="213"/>
                  </a:lnTo>
                  <a:lnTo>
                    <a:pt x="27" y="282"/>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1" name="Freeform 486"/>
            <p:cNvSpPr>
              <a:spLocks noEditPoints="1"/>
            </p:cNvSpPr>
            <p:nvPr/>
          </p:nvSpPr>
          <p:spPr bwMode="auto">
            <a:xfrm>
              <a:off x="2632" y="3582"/>
              <a:ext cx="552" cy="75"/>
            </a:xfrm>
            <a:custGeom>
              <a:avLst/>
              <a:gdLst>
                <a:gd name="T0" fmla="*/ 0 w 552"/>
                <a:gd name="T1" fmla="*/ 33 h 75"/>
                <a:gd name="T2" fmla="*/ 515 w 552"/>
                <a:gd name="T3" fmla="*/ 33 h 75"/>
                <a:gd name="T4" fmla="*/ 515 w 552"/>
                <a:gd name="T5" fmla="*/ 43 h 75"/>
                <a:gd name="T6" fmla="*/ 0 w 552"/>
                <a:gd name="T7" fmla="*/ 43 h 75"/>
                <a:gd name="T8" fmla="*/ 0 w 552"/>
                <a:gd name="T9" fmla="*/ 33 h 75"/>
                <a:gd name="T10" fmla="*/ 552 w 552"/>
                <a:gd name="T11" fmla="*/ 38 h 75"/>
                <a:gd name="T12" fmla="*/ 478 w 552"/>
                <a:gd name="T13" fmla="*/ 75 h 75"/>
                <a:gd name="T14" fmla="*/ 478 w 552"/>
                <a:gd name="T15" fmla="*/ 0 h 75"/>
                <a:gd name="T16" fmla="*/ 552 w 552"/>
                <a:gd name="T17"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75">
                  <a:moveTo>
                    <a:pt x="0" y="33"/>
                  </a:moveTo>
                  <a:lnTo>
                    <a:pt x="515" y="33"/>
                  </a:lnTo>
                  <a:lnTo>
                    <a:pt x="515" y="43"/>
                  </a:lnTo>
                  <a:lnTo>
                    <a:pt x="0" y="43"/>
                  </a:lnTo>
                  <a:lnTo>
                    <a:pt x="0" y="33"/>
                  </a:lnTo>
                  <a:close/>
                  <a:moveTo>
                    <a:pt x="552" y="38"/>
                  </a:moveTo>
                  <a:lnTo>
                    <a:pt x="478" y="75"/>
                  </a:lnTo>
                  <a:lnTo>
                    <a:pt x="478" y="0"/>
                  </a:lnTo>
                  <a:lnTo>
                    <a:pt x="552" y="38"/>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2" name="Freeform 487"/>
            <p:cNvSpPr>
              <a:spLocks noEditPoints="1"/>
            </p:cNvSpPr>
            <p:nvPr/>
          </p:nvSpPr>
          <p:spPr bwMode="auto">
            <a:xfrm>
              <a:off x="3699" y="3545"/>
              <a:ext cx="588" cy="75"/>
            </a:xfrm>
            <a:custGeom>
              <a:avLst/>
              <a:gdLst>
                <a:gd name="T0" fmla="*/ 0 w 588"/>
                <a:gd name="T1" fmla="*/ 33 h 75"/>
                <a:gd name="T2" fmla="*/ 552 w 588"/>
                <a:gd name="T3" fmla="*/ 33 h 75"/>
                <a:gd name="T4" fmla="*/ 552 w 588"/>
                <a:gd name="T5" fmla="*/ 42 h 75"/>
                <a:gd name="T6" fmla="*/ 0 w 588"/>
                <a:gd name="T7" fmla="*/ 42 h 75"/>
                <a:gd name="T8" fmla="*/ 0 w 588"/>
                <a:gd name="T9" fmla="*/ 33 h 75"/>
                <a:gd name="T10" fmla="*/ 588 w 588"/>
                <a:gd name="T11" fmla="*/ 37 h 75"/>
                <a:gd name="T12" fmla="*/ 515 w 588"/>
                <a:gd name="T13" fmla="*/ 75 h 75"/>
                <a:gd name="T14" fmla="*/ 515 w 588"/>
                <a:gd name="T15" fmla="*/ 0 h 75"/>
                <a:gd name="T16" fmla="*/ 588 w 588"/>
                <a:gd name="T17"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75">
                  <a:moveTo>
                    <a:pt x="0" y="33"/>
                  </a:moveTo>
                  <a:lnTo>
                    <a:pt x="552" y="33"/>
                  </a:lnTo>
                  <a:lnTo>
                    <a:pt x="552" y="42"/>
                  </a:lnTo>
                  <a:lnTo>
                    <a:pt x="0" y="42"/>
                  </a:lnTo>
                  <a:lnTo>
                    <a:pt x="0" y="33"/>
                  </a:lnTo>
                  <a:close/>
                  <a:moveTo>
                    <a:pt x="588" y="37"/>
                  </a:moveTo>
                  <a:lnTo>
                    <a:pt x="515" y="75"/>
                  </a:lnTo>
                  <a:lnTo>
                    <a:pt x="515" y="0"/>
                  </a:lnTo>
                  <a:lnTo>
                    <a:pt x="588" y="37"/>
                  </a:lnTo>
                  <a:close/>
                </a:path>
              </a:pathLst>
            </a:custGeom>
            <a:solidFill>
              <a:srgbClr val="545454"/>
            </a:solidFill>
            <a:ln w="14288" cap="flat">
              <a:solidFill>
                <a:srgbClr val="545454"/>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83" name="Group 490"/>
            <p:cNvGrpSpPr>
              <a:grpSpLocks/>
            </p:cNvGrpSpPr>
            <p:nvPr/>
          </p:nvGrpSpPr>
          <p:grpSpPr bwMode="auto">
            <a:xfrm>
              <a:off x="3598" y="1505"/>
              <a:ext cx="129" cy="311"/>
              <a:chOff x="3598" y="1505"/>
              <a:chExt cx="129" cy="311"/>
            </a:xfrm>
          </p:grpSpPr>
          <p:sp>
            <p:nvSpPr>
              <p:cNvPr id="487" name="Rectangle 488"/>
              <p:cNvSpPr>
                <a:spLocks noChangeArrowheads="1"/>
              </p:cNvSpPr>
              <p:nvPr/>
            </p:nvSpPr>
            <p:spPr bwMode="auto">
              <a:xfrm>
                <a:off x="3598" y="1505"/>
                <a:ext cx="12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训</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8" name="Rectangle 489"/>
              <p:cNvSpPr>
                <a:spLocks noChangeArrowheads="1"/>
              </p:cNvSpPr>
              <p:nvPr/>
            </p:nvSpPr>
            <p:spPr bwMode="auto">
              <a:xfrm>
                <a:off x="3598" y="1665"/>
                <a:ext cx="12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练</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nvGrpSpPr>
            <p:cNvPr id="484" name="Group 493"/>
            <p:cNvGrpSpPr>
              <a:grpSpLocks/>
            </p:cNvGrpSpPr>
            <p:nvPr/>
          </p:nvGrpSpPr>
          <p:grpSpPr bwMode="auto">
            <a:xfrm>
              <a:off x="3892" y="3234"/>
              <a:ext cx="129" cy="311"/>
              <a:chOff x="3892" y="3234"/>
              <a:chExt cx="129" cy="311"/>
            </a:xfrm>
          </p:grpSpPr>
          <p:sp>
            <p:nvSpPr>
              <p:cNvPr id="485" name="Rectangle 491"/>
              <p:cNvSpPr>
                <a:spLocks noChangeArrowheads="1"/>
              </p:cNvSpPr>
              <p:nvPr/>
            </p:nvSpPr>
            <p:spPr bwMode="auto">
              <a:xfrm>
                <a:off x="3892" y="3234"/>
                <a:ext cx="12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6" name="Rectangle 492"/>
              <p:cNvSpPr>
                <a:spLocks noChangeArrowheads="1"/>
              </p:cNvSpPr>
              <p:nvPr/>
            </p:nvSpPr>
            <p:spPr bwMode="auto">
              <a:xfrm>
                <a:off x="3892" y="3394"/>
                <a:ext cx="12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宋体" panose="02010600030101010101" pitchFamily="2" charset="-122"/>
                    <a:ea typeface="宋体" panose="02010600030101010101" pitchFamily="2" charset="-122"/>
                  </a:rPr>
                  <a:t>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spTree>
    <p:extLst>
      <p:ext uri="{BB962C8B-B14F-4D97-AF65-F5344CB8AC3E}">
        <p14:creationId xmlns:p14="http://schemas.microsoft.com/office/powerpoint/2010/main" val="2839114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930841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3746" y="0"/>
            <a:ext cx="10515600" cy="1325563"/>
          </a:xfrm>
        </p:spPr>
        <p:txBody>
          <a:bodyPr/>
          <a:lstStyle/>
          <a:p>
            <a:r>
              <a:rPr lang="en-US" altLang="zh-CN" dirty="0"/>
              <a:t>How to explore </a:t>
            </a:r>
            <a:r>
              <a:rPr lang="en-US" altLang="zh-CN" dirty="0" err="1"/>
              <a:t>Kaggle</a:t>
            </a:r>
            <a:endParaRPr lang="zh-CN" altLang="en-US" dirty="0"/>
          </a:p>
        </p:txBody>
      </p:sp>
      <p:sp>
        <p:nvSpPr>
          <p:cNvPr id="3" name="内容占位符 2"/>
          <p:cNvSpPr>
            <a:spLocks noGrp="1"/>
          </p:cNvSpPr>
          <p:nvPr>
            <p:ph idx="1"/>
          </p:nvPr>
        </p:nvSpPr>
        <p:spPr>
          <a:xfrm>
            <a:off x="858520" y="1228671"/>
            <a:ext cx="6722772" cy="3383588"/>
          </a:xfrm>
        </p:spPr>
        <p:txBody>
          <a:bodyPr/>
          <a:lstStyle/>
          <a:p>
            <a:pPr algn="just"/>
            <a:r>
              <a:rPr lang="en-US" altLang="zh-CN" dirty="0" err="1"/>
              <a:t>Kaggle</a:t>
            </a:r>
            <a:r>
              <a:rPr lang="en-US" altLang="zh-CN" dirty="0"/>
              <a:t> is a platform built for machine learning. It includes various interesting things such as competitions, datasets, codes and courses. </a:t>
            </a:r>
            <a:r>
              <a:rPr lang="en-US" altLang="zh-CN" dirty="0" err="1"/>
              <a:t>Kaggle</a:t>
            </a:r>
            <a:r>
              <a:rPr lang="en-US" altLang="zh-CN" dirty="0"/>
              <a:t> welcomes any amateur interested in data science.</a:t>
            </a:r>
          </a:p>
          <a:p>
            <a:pPr algn="just"/>
            <a:r>
              <a:rPr lang="en-US" altLang="zh-CN" dirty="0"/>
              <a:t>As long as you know how to surf the Internet, you know how to explore </a:t>
            </a:r>
            <a:r>
              <a:rPr lang="en-US" altLang="zh-CN" dirty="0" err="1"/>
              <a:t>Kaggle</a:t>
            </a:r>
            <a:r>
              <a:rPr lang="en-US" altLang="zh-CN" dirty="0"/>
              <a:t>. Have fun in data science!</a:t>
            </a:r>
          </a:p>
        </p:txBody>
      </p:sp>
      <p:pic>
        <p:nvPicPr>
          <p:cNvPr id="4" name="图片 3"/>
          <p:cNvPicPr>
            <a:picLocks noChangeAspect="1"/>
          </p:cNvPicPr>
          <p:nvPr/>
        </p:nvPicPr>
        <p:blipFill>
          <a:blip r:embed="rId2"/>
          <a:stretch>
            <a:fillRect/>
          </a:stretch>
        </p:blipFill>
        <p:spPr>
          <a:xfrm>
            <a:off x="9311425" y="476557"/>
            <a:ext cx="2042375" cy="6009500"/>
          </a:xfrm>
          <a:prstGeom prst="rect">
            <a:avLst/>
          </a:prstGeom>
        </p:spPr>
      </p:pic>
      <p:sp>
        <p:nvSpPr>
          <p:cNvPr id="5" name="矩形 4"/>
          <p:cNvSpPr/>
          <p:nvPr/>
        </p:nvSpPr>
        <p:spPr>
          <a:xfrm>
            <a:off x="961956" y="4659672"/>
            <a:ext cx="7119871" cy="1754326"/>
          </a:xfrm>
          <a:prstGeom prst="rect">
            <a:avLst/>
          </a:prstGeom>
        </p:spPr>
        <p:txBody>
          <a:bodyPr wrap="square">
            <a:spAutoFit/>
          </a:bodyPr>
          <a:lstStyle/>
          <a:p>
            <a:r>
              <a:rPr lang="en-US" altLang="zh-CN" b="1" dirty="0">
                <a:solidFill>
                  <a:srgbClr val="FF0000"/>
                </a:solidFill>
                <a:latin typeface="Consolas" panose="020B0609020204030204" pitchFamily="49" charset="0"/>
              </a:rPr>
              <a:t>Homework</a:t>
            </a:r>
            <a:endParaRPr lang="en-US" altLang="zh-CN" b="1" dirty="0">
              <a:latin typeface="Consolas" panose="020B0609020204030204" pitchFamily="49" charset="0"/>
            </a:endParaRPr>
          </a:p>
          <a:p>
            <a:r>
              <a:rPr lang="en-US" altLang="zh-CN" b="1" dirty="0">
                <a:latin typeface="Consolas" panose="020B0609020204030204" pitchFamily="49" charset="0"/>
              </a:rPr>
              <a:t>The folder '~//data//homework' contains data of Titanic with various features and survivals.</a:t>
            </a:r>
          </a:p>
          <a:p>
            <a:r>
              <a:rPr lang="en-US" altLang="zh-CN" b="1" dirty="0">
                <a:latin typeface="Consolas" panose="020B0609020204030204" pitchFamily="49" charset="0"/>
              </a:rPr>
              <a:t>Try to use what you have learnt today to predict whether the passenger shall survive or not.</a:t>
            </a:r>
          </a:p>
          <a:p>
            <a:r>
              <a:rPr lang="en-US" altLang="zh-CN" b="1" dirty="0">
                <a:latin typeface="Consolas" panose="020B0609020204030204" pitchFamily="49" charset="0"/>
              </a:rPr>
              <a:t>Evaluate your model with 'test.csv'.</a:t>
            </a:r>
            <a:endParaRPr lang="en-US" altLang="zh-CN" b="1" dirty="0">
              <a:effectLst/>
              <a:latin typeface="Consolas" panose="020B0609020204030204" pitchFamily="49" charset="0"/>
            </a:endParaRPr>
          </a:p>
        </p:txBody>
      </p:sp>
    </p:spTree>
    <p:extLst>
      <p:ext uri="{BB962C8B-B14F-4D97-AF65-F5344CB8AC3E}">
        <p14:creationId xmlns:p14="http://schemas.microsoft.com/office/powerpoint/2010/main" val="973043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7076" y="1191108"/>
            <a:ext cx="8208937" cy="2510635"/>
          </a:xfrm>
        </p:spPr>
        <p:txBody>
          <a:bodyPr/>
          <a:lstStyle/>
          <a:p>
            <a:pPr>
              <a:lnSpc>
                <a:spcPct val="120000"/>
              </a:lnSpc>
            </a:pPr>
            <a:r>
              <a:rPr lang="zh-CN" altLang="en-US" sz="2400" dirty="0"/>
              <a:t>人工智能</a:t>
            </a:r>
            <a:r>
              <a:rPr lang="en-US" altLang="zh-CN" sz="2400" dirty="0"/>
              <a:t>——</a:t>
            </a:r>
            <a:r>
              <a:rPr lang="zh-CN" altLang="en-US" sz="2400" dirty="0"/>
              <a:t>“</a:t>
            </a:r>
            <a:r>
              <a:rPr lang="zh-TW" altLang="en-US" sz="2400" dirty="0"/>
              <a:t>人</a:t>
            </a:r>
            <a:r>
              <a:rPr lang="zh-CN" altLang="en-US" sz="2400" dirty="0"/>
              <a:t>制造</a:t>
            </a:r>
            <a:r>
              <a:rPr lang="zh-TW" altLang="en-US" sz="2400" dirty="0"/>
              <a:t>出</a:t>
            </a:r>
            <a:r>
              <a:rPr lang="zh-CN" altLang="en-US" sz="2400" dirty="0"/>
              <a:t>来</a:t>
            </a:r>
            <a:r>
              <a:rPr lang="zh-TW" altLang="en-US" sz="2400" dirty="0"/>
              <a:t>的</a:t>
            </a:r>
            <a:r>
              <a:rPr lang="zh-CN" altLang="en-US" sz="2400" dirty="0"/>
              <a:t>机器</a:t>
            </a:r>
            <a:r>
              <a:rPr lang="zh-TW" altLang="en-US" sz="2400" dirty="0"/>
              <a:t>所</a:t>
            </a:r>
            <a:r>
              <a:rPr lang="zh-CN" altLang="en-US" sz="2400" dirty="0"/>
              <a:t>表现</a:t>
            </a:r>
            <a:r>
              <a:rPr lang="zh-TW" altLang="en-US" sz="2400" dirty="0"/>
              <a:t>出</a:t>
            </a:r>
            <a:r>
              <a:rPr lang="zh-CN" altLang="en-US" sz="2400" dirty="0"/>
              <a:t>来</a:t>
            </a:r>
            <a:r>
              <a:rPr lang="zh-TW" altLang="en-US" sz="2400" dirty="0"/>
              <a:t>的智能</a:t>
            </a:r>
            <a:r>
              <a:rPr lang="zh-CN" altLang="en-US" sz="2400" dirty="0"/>
              <a:t>”</a:t>
            </a:r>
            <a:endParaRPr lang="en-US" altLang="zh-CN" sz="2400" dirty="0"/>
          </a:p>
          <a:p>
            <a:pPr>
              <a:lnSpc>
                <a:spcPct val="120000"/>
              </a:lnSpc>
            </a:pPr>
            <a:r>
              <a:rPr lang="zh-CN" altLang="en-US" sz="2400" dirty="0"/>
              <a:t>机器学习是实现人工智能的一种方式</a:t>
            </a:r>
            <a:endParaRPr lang="en-US" altLang="zh-CN" sz="2400" dirty="0"/>
          </a:p>
          <a:p>
            <a:pPr>
              <a:lnSpc>
                <a:spcPct val="120000"/>
              </a:lnSpc>
            </a:pPr>
            <a:r>
              <a:rPr lang="zh-CN" altLang="en-US" sz="2400" dirty="0"/>
              <a:t>机器学习主要是数据驱动的</a:t>
            </a:r>
            <a:endParaRPr lang="en-US" altLang="zh-CN" sz="2400" dirty="0"/>
          </a:p>
          <a:p>
            <a:pPr>
              <a:lnSpc>
                <a:spcPct val="120000"/>
              </a:lnSpc>
            </a:pPr>
            <a:r>
              <a:rPr lang="zh-CN" altLang="en-US" sz="2400" dirty="0"/>
              <a:t>人工神经网络是一种机器学习</a:t>
            </a:r>
            <a:endParaRPr lang="en-US" altLang="zh-CN" sz="2400" dirty="0"/>
          </a:p>
        </p:txBody>
      </p:sp>
      <p:sp>
        <p:nvSpPr>
          <p:cNvPr id="3" name="标题 2"/>
          <p:cNvSpPr>
            <a:spLocks noGrp="1"/>
          </p:cNvSpPr>
          <p:nvPr>
            <p:ph type="title"/>
          </p:nvPr>
        </p:nvSpPr>
        <p:spPr>
          <a:xfrm>
            <a:off x="213734" y="-25973"/>
            <a:ext cx="10515600" cy="1325563"/>
          </a:xfrm>
        </p:spPr>
        <p:txBody>
          <a:bodyPr/>
          <a:lstStyle/>
          <a:p>
            <a:r>
              <a:rPr lang="zh-CN" altLang="en-US" b="1" dirty="0"/>
              <a:t>人工智能与机器学习</a:t>
            </a:r>
          </a:p>
        </p:txBody>
      </p:sp>
      <p:sp>
        <p:nvSpPr>
          <p:cNvPr id="10" name="椭圆 9"/>
          <p:cNvSpPr/>
          <p:nvPr/>
        </p:nvSpPr>
        <p:spPr bwMode="auto">
          <a:xfrm>
            <a:off x="1230333" y="3625131"/>
            <a:ext cx="3240360" cy="309634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bwMode="auto">
          <a:xfrm>
            <a:off x="1662380" y="4242625"/>
            <a:ext cx="2376264" cy="2340260"/>
          </a:xfrm>
          <a:prstGeom prst="ellipse">
            <a:avLst/>
          </a:prstGeom>
          <a:solidFill>
            <a:srgbClr val="7DBDF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panose="020B0604020202020204" pitchFamily="34" charset="0"/>
              <a:ea typeface="宋体" panose="02010600030101010101" pitchFamily="2" charset="-122"/>
            </a:endParaRPr>
          </a:p>
        </p:txBody>
      </p:sp>
      <p:sp>
        <p:nvSpPr>
          <p:cNvPr id="12" name="文本框 11"/>
          <p:cNvSpPr txBox="1"/>
          <p:nvPr/>
        </p:nvSpPr>
        <p:spPr>
          <a:xfrm>
            <a:off x="2238446" y="3759855"/>
            <a:ext cx="11769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 人工智能</a:t>
            </a:r>
            <a:endParaRPr lang="zh-CN" altLang="en-US" dirty="0"/>
          </a:p>
        </p:txBody>
      </p:sp>
      <p:sp>
        <p:nvSpPr>
          <p:cNvPr id="13" name="文本框 12"/>
          <p:cNvSpPr txBox="1"/>
          <p:nvPr/>
        </p:nvSpPr>
        <p:spPr>
          <a:xfrm>
            <a:off x="2262051" y="4417219"/>
            <a:ext cx="11769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 机器学习</a:t>
            </a:r>
            <a:endParaRPr lang="zh-CN" altLang="en-US" dirty="0"/>
          </a:p>
        </p:txBody>
      </p:sp>
      <p:sp>
        <p:nvSpPr>
          <p:cNvPr id="14" name="椭圆 13"/>
          <p:cNvSpPr/>
          <p:nvPr/>
        </p:nvSpPr>
        <p:spPr bwMode="auto">
          <a:xfrm>
            <a:off x="2094429" y="4961146"/>
            <a:ext cx="1534014" cy="1425651"/>
          </a:xfrm>
          <a:prstGeom prst="ellipse">
            <a:avLst/>
          </a:prstGeom>
          <a:solidFill>
            <a:srgbClr val="8BDA7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panose="020B0604020202020204" pitchFamily="34" charset="0"/>
              <a:ea typeface="宋体" panose="02010600030101010101" pitchFamily="2" charset="-122"/>
            </a:endParaRPr>
          </a:p>
        </p:txBody>
      </p:sp>
      <p:sp>
        <p:nvSpPr>
          <p:cNvPr id="16" name="文本框 15"/>
          <p:cNvSpPr txBox="1"/>
          <p:nvPr/>
        </p:nvSpPr>
        <p:spPr>
          <a:xfrm>
            <a:off x="2351127" y="548930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神经网络</a:t>
            </a:r>
            <a:endParaRPr lang="zh-CN" altLang="en-US" dirty="0"/>
          </a:p>
        </p:txBody>
      </p:sp>
    </p:spTree>
    <p:custDataLst>
      <p:tags r:id="rId1"/>
    </p:custDataLst>
    <p:extLst>
      <p:ext uri="{BB962C8B-B14F-4D97-AF65-F5344CB8AC3E}">
        <p14:creationId xmlns:p14="http://schemas.microsoft.com/office/powerpoint/2010/main" val="2025445791"/>
      </p:ext>
    </p:extLst>
  </p:cSld>
  <p:clrMapOvr>
    <a:masterClrMapping/>
  </p:clrMapOvr>
  <mc:AlternateContent xmlns:mc="http://schemas.openxmlformats.org/markup-compatibility/2006" xmlns:p14="http://schemas.microsoft.com/office/powerpoint/2010/main">
    <mc:Choice Requires="p14">
      <p:transition spd="slow" p14:dur="2000" advTm="132009"/>
    </mc:Choice>
    <mc:Fallback xmlns="">
      <p:transition spd="slow" advTm="1320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092E9-00AE-462E-85FA-2E186D86BC6D}"/>
              </a:ext>
            </a:extLst>
          </p:cNvPr>
          <p:cNvSpPr>
            <a:spLocks noGrp="1"/>
          </p:cNvSpPr>
          <p:nvPr>
            <p:ph type="title"/>
          </p:nvPr>
        </p:nvSpPr>
        <p:spPr/>
        <p:txBody>
          <a:bodyPr/>
          <a:lstStyle/>
          <a:p>
            <a:r>
              <a:rPr lang="zh-CN" altLang="en-US" dirty="0"/>
              <a:t>什么是人工智能</a:t>
            </a:r>
          </a:p>
        </p:txBody>
      </p:sp>
      <p:sp>
        <p:nvSpPr>
          <p:cNvPr id="3" name="内容占位符 2">
            <a:extLst>
              <a:ext uri="{FF2B5EF4-FFF2-40B4-BE49-F238E27FC236}">
                <a16:creationId xmlns:a16="http://schemas.microsoft.com/office/drawing/2014/main" id="{081AB34D-7495-4CD0-863D-83BFFF113A80}"/>
              </a:ext>
            </a:extLst>
          </p:cNvPr>
          <p:cNvSpPr>
            <a:spLocks noGrp="1"/>
          </p:cNvSpPr>
          <p:nvPr>
            <p:ph idx="1"/>
          </p:nvPr>
        </p:nvSpPr>
        <p:spPr/>
        <p:txBody>
          <a:bodyPr/>
          <a:lstStyle/>
          <a:p>
            <a:pPr>
              <a:lnSpc>
                <a:spcPct val="120000"/>
              </a:lnSpc>
            </a:pPr>
            <a:r>
              <a:rPr lang="zh-CN" altLang="en-US" dirty="0"/>
              <a:t>人工智能</a:t>
            </a:r>
            <a:r>
              <a:rPr lang="en-US" altLang="zh-CN" dirty="0"/>
              <a:t>——</a:t>
            </a:r>
            <a:r>
              <a:rPr lang="zh-CN" altLang="en-US" dirty="0"/>
              <a:t>“</a:t>
            </a:r>
            <a:r>
              <a:rPr lang="zh-TW" altLang="en-US" dirty="0"/>
              <a:t>人</a:t>
            </a:r>
            <a:r>
              <a:rPr lang="zh-CN" altLang="en-US" dirty="0"/>
              <a:t>制造</a:t>
            </a:r>
            <a:r>
              <a:rPr lang="zh-TW" altLang="en-US" dirty="0"/>
              <a:t>出</a:t>
            </a:r>
            <a:r>
              <a:rPr lang="zh-CN" altLang="en-US" dirty="0"/>
              <a:t>来</a:t>
            </a:r>
            <a:r>
              <a:rPr lang="zh-TW" altLang="en-US" dirty="0"/>
              <a:t>的</a:t>
            </a:r>
            <a:r>
              <a:rPr lang="zh-CN" altLang="en-US" dirty="0"/>
              <a:t>机器</a:t>
            </a:r>
            <a:r>
              <a:rPr lang="zh-TW" altLang="en-US" dirty="0"/>
              <a:t>所</a:t>
            </a:r>
            <a:r>
              <a:rPr lang="zh-CN" altLang="en-US" dirty="0"/>
              <a:t>表现</a:t>
            </a:r>
            <a:r>
              <a:rPr lang="zh-TW" altLang="en-US" dirty="0"/>
              <a:t>出</a:t>
            </a:r>
            <a:r>
              <a:rPr lang="zh-CN" altLang="en-US" dirty="0"/>
              <a:t>来</a:t>
            </a:r>
            <a:r>
              <a:rPr lang="zh-TW" altLang="en-US" dirty="0"/>
              <a:t>的智能</a:t>
            </a:r>
            <a:r>
              <a:rPr lang="zh-CN" altLang="en-US" dirty="0"/>
              <a:t>”</a:t>
            </a:r>
            <a:endParaRPr lang="en-US" altLang="zh-CN" dirty="0"/>
          </a:p>
          <a:p>
            <a:pPr lvl="1">
              <a:lnSpc>
                <a:spcPct val="120000"/>
              </a:lnSpc>
            </a:pPr>
            <a:r>
              <a:rPr lang="zh-CN" altLang="en-US" dirty="0"/>
              <a:t>模拟人的某些思维过程和智能行为（如学习、推理、思考、决策等）</a:t>
            </a:r>
            <a:endParaRPr lang="en-US" altLang="zh-CN" dirty="0"/>
          </a:p>
          <a:p>
            <a:pPr lvl="1">
              <a:lnSpc>
                <a:spcPct val="120000"/>
              </a:lnSpc>
            </a:pPr>
            <a:r>
              <a:rPr lang="zh-CN" altLang="en-US" dirty="0"/>
              <a:t>图灵测试 </a:t>
            </a:r>
            <a:r>
              <a:rPr lang="en-US" altLang="zh-CN" dirty="0"/>
              <a:t>Turing test</a:t>
            </a:r>
          </a:p>
          <a:p>
            <a:pPr lvl="1">
              <a:lnSpc>
                <a:spcPct val="120000"/>
              </a:lnSpc>
            </a:pPr>
            <a:r>
              <a:rPr lang="zh-CN" altLang="en-US" dirty="0"/>
              <a:t>弱人工智能（</a:t>
            </a:r>
            <a:r>
              <a:rPr lang="en-US" altLang="zh-CN" dirty="0"/>
              <a:t>Artificial Weak Intelligence</a:t>
            </a:r>
            <a:r>
              <a:rPr lang="zh-CN" altLang="en-US" dirty="0"/>
              <a:t>）</a:t>
            </a:r>
            <a:endParaRPr lang="en-US" altLang="zh-CN" dirty="0"/>
          </a:p>
          <a:p>
            <a:pPr lvl="1">
              <a:lnSpc>
                <a:spcPct val="120000"/>
              </a:lnSpc>
            </a:pPr>
            <a:r>
              <a:rPr lang="zh-CN" altLang="en-US" dirty="0"/>
              <a:t>通用人工智能（</a:t>
            </a:r>
            <a:r>
              <a:rPr lang="en-US" altLang="zh-CN" dirty="0"/>
              <a:t> Artificial General Intelligence</a:t>
            </a:r>
            <a:r>
              <a:rPr lang="zh-CN" altLang="en-US" dirty="0"/>
              <a:t>）</a:t>
            </a:r>
            <a:endParaRPr lang="en-US" altLang="zh-CN" dirty="0"/>
          </a:p>
          <a:p>
            <a:pPr lvl="1">
              <a:lnSpc>
                <a:spcPct val="120000"/>
              </a:lnSpc>
            </a:pPr>
            <a:r>
              <a:rPr lang="zh-CN" altLang="en-US" dirty="0"/>
              <a:t>超级人工智能（</a:t>
            </a:r>
            <a:r>
              <a:rPr lang="en-US" altLang="zh-CN" dirty="0"/>
              <a:t>Artificial Super Intelligence</a:t>
            </a:r>
            <a:r>
              <a:rPr lang="zh-CN" altLang="en-US" dirty="0"/>
              <a:t>）</a:t>
            </a:r>
            <a:endParaRPr lang="en-US" altLang="zh-CN" dirty="0"/>
          </a:p>
        </p:txBody>
      </p:sp>
    </p:spTree>
    <p:extLst>
      <p:ext uri="{BB962C8B-B14F-4D97-AF65-F5344CB8AC3E}">
        <p14:creationId xmlns:p14="http://schemas.microsoft.com/office/powerpoint/2010/main" val="409170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F0111-A36E-4967-8F3C-C63809D44B21}"/>
              </a:ext>
            </a:extLst>
          </p:cNvPr>
          <p:cNvSpPr>
            <a:spLocks noGrp="1"/>
          </p:cNvSpPr>
          <p:nvPr>
            <p:ph type="title"/>
          </p:nvPr>
        </p:nvSpPr>
        <p:spPr/>
        <p:txBody>
          <a:bodyPr/>
          <a:lstStyle/>
          <a:p>
            <a:r>
              <a:rPr lang="zh-CN" altLang="en-US" dirty="0"/>
              <a:t>弱人工智能</a:t>
            </a:r>
          </a:p>
        </p:txBody>
      </p:sp>
      <p:sp>
        <p:nvSpPr>
          <p:cNvPr id="3" name="内容占位符 2">
            <a:extLst>
              <a:ext uri="{FF2B5EF4-FFF2-40B4-BE49-F238E27FC236}">
                <a16:creationId xmlns:a16="http://schemas.microsoft.com/office/drawing/2014/main" id="{907EDB73-B014-4A7D-942D-5BA746519A65}"/>
              </a:ext>
            </a:extLst>
          </p:cNvPr>
          <p:cNvSpPr>
            <a:spLocks noGrp="1"/>
          </p:cNvSpPr>
          <p:nvPr>
            <p:ph idx="1"/>
          </p:nvPr>
        </p:nvSpPr>
        <p:spPr/>
        <p:txBody>
          <a:bodyPr/>
          <a:lstStyle/>
          <a:p>
            <a:r>
              <a:rPr lang="zh-CN" altLang="en-US" dirty="0"/>
              <a:t>辅助人类完成一些特定的任务</a:t>
            </a:r>
            <a:endParaRPr lang="en-US" altLang="zh-CN" dirty="0"/>
          </a:p>
          <a:p>
            <a:r>
              <a:rPr lang="zh-CN" altLang="en-US" dirty="0"/>
              <a:t>代替人类完成一些特定的任务</a:t>
            </a:r>
            <a:endParaRPr lang="en-US" altLang="zh-CN" dirty="0"/>
          </a:p>
          <a:p>
            <a:r>
              <a:rPr lang="zh-CN" altLang="en-US" dirty="0"/>
              <a:t>只有某一种特定的能力</a:t>
            </a:r>
            <a:endParaRPr lang="en-US" altLang="zh-CN" dirty="0"/>
          </a:p>
          <a:p>
            <a:r>
              <a:rPr lang="zh-CN" altLang="en-US" dirty="0"/>
              <a:t>没有自主意识</a:t>
            </a:r>
            <a:endParaRPr lang="en-US" altLang="zh-CN" dirty="0"/>
          </a:p>
          <a:p>
            <a:r>
              <a:rPr lang="zh-CN" altLang="en-US" dirty="0"/>
              <a:t>仍然是机器</a:t>
            </a:r>
            <a:endParaRPr lang="en-US" altLang="zh-CN" dirty="0"/>
          </a:p>
          <a:p>
            <a:r>
              <a:rPr lang="zh-CN" altLang="en-US" dirty="0"/>
              <a:t>现在已经大规模实现</a:t>
            </a:r>
          </a:p>
        </p:txBody>
      </p:sp>
      <p:pic>
        <p:nvPicPr>
          <p:cNvPr id="4" name="图片 3">
            <a:extLst>
              <a:ext uri="{FF2B5EF4-FFF2-40B4-BE49-F238E27FC236}">
                <a16:creationId xmlns:a16="http://schemas.microsoft.com/office/drawing/2014/main" id="{5133BFBA-83B8-4B94-B213-816282FB6726}"/>
              </a:ext>
            </a:extLst>
          </p:cNvPr>
          <p:cNvPicPr>
            <a:picLocks noChangeAspect="1"/>
          </p:cNvPicPr>
          <p:nvPr/>
        </p:nvPicPr>
        <p:blipFill>
          <a:blip r:embed="rId2"/>
          <a:stretch>
            <a:fillRect/>
          </a:stretch>
        </p:blipFill>
        <p:spPr>
          <a:xfrm>
            <a:off x="7718939" y="1543793"/>
            <a:ext cx="2978362" cy="3546959"/>
          </a:xfrm>
          <a:prstGeom prst="rect">
            <a:avLst/>
          </a:prstGeom>
        </p:spPr>
      </p:pic>
    </p:spTree>
    <p:extLst>
      <p:ext uri="{BB962C8B-B14F-4D97-AF65-F5344CB8AC3E}">
        <p14:creationId xmlns:p14="http://schemas.microsoft.com/office/powerpoint/2010/main" val="35417563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31.2|18.6|45.1"/>
</p:tagLst>
</file>

<file path=ppt/tags/tag2.xml><?xml version="1.0" encoding="utf-8"?>
<p:tagLst xmlns:a="http://schemas.openxmlformats.org/drawingml/2006/main" xmlns:r="http://schemas.openxmlformats.org/officeDocument/2006/relationships" xmlns:p="http://schemas.openxmlformats.org/presentationml/2006/main">
  <p:tag name="TIMING" val="|30.7|6.3|6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1939</Words>
  <Application>Microsoft Office PowerPoint</Application>
  <PresentationFormat>宽屏</PresentationFormat>
  <Paragraphs>312</Paragraphs>
  <Slides>60</Slides>
  <Notes>10</Notes>
  <HiddenSlides>0</HiddenSlides>
  <MMClips>1</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80" baseType="lpstr">
      <vt:lpstr>-apple-system</vt:lpstr>
      <vt:lpstr>Facebook Reader</vt:lpstr>
      <vt:lpstr>新細明體</vt:lpstr>
      <vt:lpstr>宋体</vt:lpstr>
      <vt:lpstr>Microsoft YaHei</vt:lpstr>
      <vt:lpstr>Microsoft YaHei</vt:lpstr>
      <vt:lpstr>微软雅黑 Light</vt:lpstr>
      <vt:lpstr>方正姚体</vt:lpstr>
      <vt:lpstr>等线</vt:lpstr>
      <vt:lpstr>等线 Light</vt:lpstr>
      <vt:lpstr>SimHei</vt:lpstr>
      <vt:lpstr>Arial</vt:lpstr>
      <vt:lpstr>Calibri</vt:lpstr>
      <vt:lpstr>Calibri Light</vt:lpstr>
      <vt:lpstr>Cambria Math</vt:lpstr>
      <vt:lpstr>Consolas</vt:lpstr>
      <vt:lpstr>Times New Roman</vt:lpstr>
      <vt:lpstr>Wingdings</vt:lpstr>
      <vt:lpstr>Office 主题​​</vt:lpstr>
      <vt:lpstr>公式</vt:lpstr>
      <vt:lpstr>招商证券 人工智能（机器学习）训练营</vt:lpstr>
      <vt:lpstr>我们教人工智能</vt:lpstr>
      <vt:lpstr>你将学到</vt:lpstr>
      <vt:lpstr>你将学到</vt:lpstr>
      <vt:lpstr>你将学到</vt:lpstr>
      <vt:lpstr>什么是机器学习</vt:lpstr>
      <vt:lpstr>人工智能与机器学习</vt:lpstr>
      <vt:lpstr>什么是人工智能</vt:lpstr>
      <vt:lpstr>弱人工智能</vt:lpstr>
      <vt:lpstr>通用人工智能</vt:lpstr>
      <vt:lpstr>超级人工智能</vt:lpstr>
      <vt:lpstr>PowerPoint 演示文稿</vt:lpstr>
      <vt:lpstr>PowerPoint 演示文稿</vt:lpstr>
      <vt:lpstr>人工智能、机器学习、深度学习</vt:lpstr>
      <vt:lpstr>人工智能、机器学习、深度学习</vt:lpstr>
      <vt:lpstr>我们什么时候用机器学习？</vt:lpstr>
      <vt:lpstr>PowerPoint 演示文稿</vt:lpstr>
      <vt:lpstr>PowerPoint 演示文稿</vt:lpstr>
      <vt:lpstr>计算级视觉</vt:lpstr>
      <vt:lpstr>计算级视觉</vt:lpstr>
      <vt:lpstr>计算机视觉：图像处理</vt:lpstr>
      <vt:lpstr>计算机视觉：图像处理</vt:lpstr>
      <vt:lpstr>计算机视觉：图像处理</vt:lpstr>
      <vt:lpstr>计算机视觉：图像理解</vt:lpstr>
      <vt:lpstr>计算机视觉：图像生成</vt:lpstr>
      <vt:lpstr>计算机视觉：图像生成</vt:lpstr>
      <vt:lpstr>计算机视觉：图像生成</vt:lpstr>
      <vt:lpstr>计算机视觉：视频生成</vt:lpstr>
      <vt:lpstr>自然语言处理</vt:lpstr>
      <vt:lpstr>自然语言处理：聊天机器人</vt:lpstr>
      <vt:lpstr>GPT4 ：图片理解</vt:lpstr>
      <vt:lpstr>自动驾驶</vt:lpstr>
      <vt:lpstr>强化学习的应用</vt:lpstr>
      <vt:lpstr>强化学习的应用</vt:lpstr>
      <vt:lpstr>A.I. is expensive now</vt:lpstr>
      <vt:lpstr>最简单的机器学习 –线性回归</vt:lpstr>
      <vt:lpstr>An Example</vt:lpstr>
      <vt:lpstr>Regression models </vt:lpstr>
      <vt:lpstr>Simple Linear Regression</vt:lpstr>
      <vt:lpstr>Fish market —— multivariate regression model</vt:lpstr>
      <vt:lpstr>机器是怎么学习的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Supervised learning </vt:lpstr>
      <vt:lpstr>Supervised learning</vt:lpstr>
      <vt:lpstr>Unsupervised Learning</vt:lpstr>
      <vt:lpstr>强化学习</vt:lpstr>
      <vt:lpstr>PowerPoint 演示文稿</vt:lpstr>
      <vt:lpstr>Iris classification</vt:lpstr>
      <vt:lpstr>Evaluate a classification model</vt:lpstr>
      <vt:lpstr>PowerPoint 演示文稿</vt:lpstr>
      <vt:lpstr>总结一下机器学习的套路</vt:lpstr>
      <vt:lpstr>总结一下机器学习的套路</vt:lpstr>
      <vt:lpstr>The routine of Machine learing</vt:lpstr>
      <vt:lpstr>How to explore Kaggle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招商证券 人工智能（机器学习）训练营</dc:title>
  <dc:creator>zheng jtext</dc:creator>
  <cp:lastModifiedBy>zhengwei</cp:lastModifiedBy>
  <cp:revision>11</cp:revision>
  <dcterms:created xsi:type="dcterms:W3CDTF">2023-08-11T05:53:16Z</dcterms:created>
  <dcterms:modified xsi:type="dcterms:W3CDTF">2025-06-26T07:39:59Z</dcterms:modified>
</cp:coreProperties>
</file>